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3"/>
  </p:sldMasterIdLst>
  <p:notesMasterIdLst>
    <p:notesMasterId r:id="rId5"/>
  </p:notesMasterIdLst>
  <p:sldIdLst>
    <p:sldId id="256" r:id="rId4"/>
    <p:sldId id="274" r:id="rId6"/>
    <p:sldId id="1753" r:id="rId7"/>
    <p:sldId id="1754" r:id="rId8"/>
    <p:sldId id="1755" r:id="rId9"/>
    <p:sldId id="1756" r:id="rId10"/>
    <p:sldId id="1752" r:id="rId11"/>
    <p:sldId id="1757" r:id="rId12"/>
    <p:sldId id="1760" r:id="rId13"/>
    <p:sldId id="1758" r:id="rId14"/>
    <p:sldId id="1761" r:id="rId15"/>
    <p:sldId id="1762" r:id="rId16"/>
    <p:sldId id="1763" r:id="rId17"/>
    <p:sldId id="1764" r:id="rId18"/>
    <p:sldId id="1765" r:id="rId19"/>
    <p:sldId id="1766" r:id="rId20"/>
    <p:sldId id="1767" r:id="rId21"/>
    <p:sldId id="1769" r:id="rId22"/>
    <p:sldId id="1775" r:id="rId23"/>
    <p:sldId id="1768" r:id="rId24"/>
    <p:sldId id="1744" r:id="rId25"/>
    <p:sldId id="1773" r:id="rId26"/>
    <p:sldId id="261" r:id="rId27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C26"/>
    <a:srgbClr val="D61E42"/>
    <a:srgbClr val="2261A6"/>
    <a:srgbClr val="DF2736"/>
    <a:srgbClr val="E6E6E6"/>
    <a:srgbClr val="495ADB"/>
    <a:srgbClr val="544DD7"/>
    <a:srgbClr val="08071F"/>
    <a:srgbClr val="15889C"/>
    <a:srgbClr val="E148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84" d="100"/>
          <a:sy n="84" d="100"/>
        </p:scale>
        <p:origin x="-322" y="-62"/>
      </p:cViewPr>
      <p:guideLst>
        <p:guide orient="horz" pos="2222"/>
        <p:guide pos="28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6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第一页简单的写明参与人员和简单的工作（把最后一页调整到最前面）</a:t>
            </a:r>
            <a:endParaRPr lang="zh-CN" altLang="en-US"/>
          </a:p>
          <a:p>
            <a:r>
              <a:rPr lang="zh-CN" altLang="en-US"/>
              <a:t>例如：</a:t>
            </a:r>
            <a:endParaRPr lang="zh-CN" altLang="en-US"/>
          </a:p>
          <a:p>
            <a:r>
              <a:rPr lang="zh-CN" altLang="en-US"/>
              <a:t>组长</a:t>
            </a:r>
            <a:r>
              <a:rPr lang="en-US" altLang="zh-CN"/>
              <a:t>—</a:t>
            </a:r>
            <a:r>
              <a:rPr lang="zh-CN" altLang="en-US"/>
              <a:t>楚天瑶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程序设计：</a:t>
            </a:r>
            <a:r>
              <a:rPr lang="en-US" altLang="zh-CN"/>
              <a:t>XXX</a:t>
            </a:r>
            <a:endParaRPr lang="zh-CN" altLang="en-US"/>
          </a:p>
          <a:p>
            <a:r>
              <a:rPr lang="zh-CN" altLang="en-US"/>
              <a:t>代码编写：楚天瑶</a:t>
            </a:r>
            <a:endParaRPr lang="zh-CN" altLang="en-US"/>
          </a:p>
          <a:p>
            <a:r>
              <a:rPr lang="en-US" altLang="zh-CN"/>
              <a:t>PPT</a:t>
            </a:r>
            <a:r>
              <a:rPr lang="zh-CN" altLang="en-US"/>
              <a:t>制作：</a:t>
            </a:r>
            <a:endParaRPr lang="zh-CN" altLang="en-US"/>
          </a:p>
          <a:p>
            <a:r>
              <a:rPr lang="en-US" altLang="zh-CN"/>
              <a:t>PPT</a:t>
            </a:r>
            <a:r>
              <a:rPr lang="zh-CN" altLang="en-US"/>
              <a:t>报告人：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code</a:t>
            </a:r>
            <a:r>
              <a:rPr lang="zh-CN" altLang="en-US"/>
              <a:t>介绍放在图片下载的后面，</a:t>
            </a:r>
            <a:r>
              <a:rPr lang="en-US" altLang="zh-CN"/>
              <a:t>PPT</a:t>
            </a:r>
            <a:r>
              <a:rPr lang="zh-CN" altLang="en-US"/>
              <a:t>的最后展示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换一个思路：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01 </a:t>
            </a:r>
            <a:r>
              <a:rPr lang="zh-CN" altLang="en-US"/>
              <a:t>简介：使用什么方法，达到什么数据（对</a:t>
            </a:r>
            <a:r>
              <a:rPr lang="en-US" altLang="zh-CN"/>
              <a:t>TWO-WAY</a:t>
            </a:r>
            <a:r>
              <a:rPr lang="zh-CN" altLang="en-US"/>
              <a:t>分析做一个简单介绍，对两种图形做一个简介（整个</a:t>
            </a:r>
            <a:r>
              <a:rPr lang="en-US" altLang="zh-CN"/>
              <a:t>PPT</a:t>
            </a:r>
            <a:r>
              <a:rPr lang="zh-CN" altLang="en-US"/>
              <a:t>里只有基础界面上有箱型图和小提琴图有点不合适））</a:t>
            </a:r>
            <a:endParaRPr lang="zh-CN" altLang="en-US"/>
          </a:p>
          <a:p>
            <a:r>
              <a:rPr lang="en-US" altLang="zh-CN">
                <a:sym typeface="+mn-ea"/>
              </a:rPr>
              <a:t>02 HELP</a:t>
            </a:r>
            <a:r>
              <a:rPr lang="zh-CN" altLang="en-US">
                <a:sym typeface="+mn-ea"/>
              </a:rPr>
              <a:t>文档</a:t>
            </a:r>
            <a:endParaRPr lang="zh-CN" altLang="en-US"/>
          </a:p>
          <a:p>
            <a:r>
              <a:rPr lang="en-US" altLang="zh-CN"/>
              <a:t>03 </a:t>
            </a:r>
            <a:r>
              <a:rPr lang="zh-CN" altLang="en-US"/>
              <a:t>工具简介：介绍每一步操作流程（重点介绍特色优点）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code</a:t>
            </a:r>
            <a:r>
              <a:rPr lang="zh-CN" altLang="en-US"/>
              <a:t>介绍放在图片下载的后面，</a:t>
            </a:r>
            <a:r>
              <a:rPr lang="en-US" altLang="zh-CN"/>
              <a:t>PPT</a:t>
            </a:r>
            <a:r>
              <a:rPr lang="zh-CN" altLang="en-US"/>
              <a:t>的最后展示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code</a:t>
            </a:r>
            <a:r>
              <a:rPr lang="zh-CN" altLang="en-US"/>
              <a:t>介绍放在图片下载的后面，</a:t>
            </a:r>
            <a:r>
              <a:rPr lang="en-US" altLang="zh-CN"/>
              <a:t>PPT</a:t>
            </a:r>
            <a:r>
              <a:rPr lang="zh-CN" altLang="en-US"/>
              <a:t>的最后展示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本工具用于对数据进行双因素方差分析并作出</a:t>
            </a:r>
            <a:r>
              <a:rPr lang="en-US" altLang="zh-CN">
                <a:sym typeface="+mn-ea"/>
              </a:rPr>
              <a:t>BoxPlot&amp;ViolinPlot</a:t>
            </a:r>
            <a:r>
              <a:rPr lang="zh-CN" altLang="en-US">
                <a:sym typeface="+mn-ea"/>
              </a:rPr>
              <a:t>，我的功能只有双因素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BOXplot</a:t>
            </a:r>
            <a:r>
              <a:rPr lang="zh-CN" altLang="en-US">
                <a:sym typeface="+mn-ea"/>
              </a:rPr>
              <a:t>可以更好的展示两个</a:t>
            </a:r>
            <a:r>
              <a:rPr lang="en-US" altLang="zh-CN">
                <a:sym typeface="+mn-ea"/>
              </a:rPr>
              <a:t>bar</a:t>
            </a:r>
            <a:r>
              <a:rPr lang="zh-CN" altLang="en-US">
                <a:sym typeface="+mn-ea"/>
              </a:rPr>
              <a:t>的高低位置</a:t>
            </a:r>
            <a:r>
              <a:rPr lang="zh-CN" altLang="en-US">
                <a:sym typeface="+mn-ea"/>
              </a:rPr>
              <a:t>比较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ViolinPlot</a:t>
            </a:r>
            <a:r>
              <a:rPr lang="zh-CN" altLang="en-US">
                <a:sym typeface="+mn-ea"/>
              </a:rPr>
              <a:t>可以更好的看清楚每个</a:t>
            </a:r>
            <a:r>
              <a:rPr lang="en-US" altLang="zh-CN">
                <a:sym typeface="+mn-ea"/>
              </a:rPr>
              <a:t>bar</a:t>
            </a:r>
            <a:r>
              <a:rPr lang="zh-CN" altLang="en-US">
                <a:sym typeface="+mn-ea"/>
              </a:rPr>
              <a:t>中数据的分布</a:t>
            </a:r>
            <a:r>
              <a:rPr lang="zh-CN" altLang="en-US">
                <a:sym typeface="+mn-ea"/>
              </a:rPr>
              <a:t>情况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两个图并没有特别的好坏之分，根据具体问题</a:t>
            </a:r>
            <a:r>
              <a:rPr lang="zh-CN" altLang="en-US">
                <a:sym typeface="+mn-ea"/>
              </a:rPr>
              <a:t>选择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展示</a:t>
            </a:r>
            <a:r>
              <a:rPr lang="en-US" altLang="zh-CN">
                <a:sym typeface="+mn-ea"/>
              </a:rPr>
              <a:t>HELP</a:t>
            </a:r>
            <a:r>
              <a:rPr lang="zh-CN" altLang="en-US">
                <a:sym typeface="+mn-ea"/>
              </a:rPr>
              <a:t>文档的主要内容，主要包括哪些内容。</a:t>
            </a:r>
            <a:endParaRPr lang="zh-CN" altLang="en-US"/>
          </a:p>
          <a:p>
            <a:r>
              <a:rPr lang="zh-CN" altLang="en-US">
                <a:sym typeface="+mn-ea"/>
              </a:rPr>
              <a:t>但是在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的展示过程中，我们的介绍和后面的功能介绍都包含了</a:t>
            </a:r>
            <a:r>
              <a:rPr lang="en-US" altLang="zh-CN">
                <a:sym typeface="+mn-ea"/>
              </a:rPr>
              <a:t>HELP</a:t>
            </a:r>
            <a:r>
              <a:rPr lang="zh-CN" altLang="en-US">
                <a:sym typeface="+mn-ea"/>
              </a:rPr>
              <a:t>文档的内容。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因此不需要对</a:t>
            </a:r>
            <a:r>
              <a:rPr lang="en-US" altLang="zh-CN">
                <a:sym typeface="+mn-ea"/>
              </a:rPr>
              <a:t>HELP</a:t>
            </a:r>
            <a:r>
              <a:rPr lang="zh-CN" altLang="en-US">
                <a:sym typeface="+mn-ea"/>
              </a:rPr>
              <a:t>文档中的每个内容展开介绍。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2305050"/>
            <a:ext cx="9144000" cy="4552950"/>
          </a:xfrm>
          <a:custGeom>
            <a:avLst/>
            <a:gdLst>
              <a:gd name="connsiteX0" fmla="*/ 0 w 12192000"/>
              <a:gd name="connsiteY0" fmla="*/ 0 h 3924300"/>
              <a:gd name="connsiteX1" fmla="*/ 12192000 w 12192000"/>
              <a:gd name="connsiteY1" fmla="*/ 0 h 3924300"/>
              <a:gd name="connsiteX2" fmla="*/ 12192000 w 12192000"/>
              <a:gd name="connsiteY2" fmla="*/ 3924300 h 3924300"/>
              <a:gd name="connsiteX3" fmla="*/ 0 w 12192000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4300">
                <a:moveTo>
                  <a:pt x="0" y="0"/>
                </a:moveTo>
                <a:lnTo>
                  <a:pt x="12192000" y="0"/>
                </a:lnTo>
                <a:lnTo>
                  <a:pt x="12192000" y="3924300"/>
                </a:lnTo>
                <a:lnTo>
                  <a:pt x="0" y="3924300"/>
                </a:lnTo>
                <a:close/>
              </a:path>
            </a:pathLst>
          </a:custGeom>
          <a:blipFill>
            <a:blip r:embed="rId2"/>
            <a:srcRect/>
            <a:stretch>
              <a:fillRect t="-6938" b="-1127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2401715" y="2365231"/>
            <a:ext cx="4340570" cy="4429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2401715" y="1130300"/>
            <a:ext cx="4340570" cy="1174750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79332" y="3323381"/>
            <a:ext cx="2185337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79332" y="3631933"/>
            <a:ext cx="2185337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9144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9144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466046" y="1362836"/>
            <a:ext cx="2596755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3280850" y="1362836"/>
            <a:ext cx="2596755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341758" y="286129"/>
            <a:ext cx="6460490" cy="5708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24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142317" y="369629"/>
            <a:ext cx="199845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7801832" y="369629"/>
            <a:ext cx="199845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6119813" y="1362836"/>
            <a:ext cx="2596755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728103" y="5138740"/>
            <a:ext cx="207264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5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15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15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5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15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15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1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3633787" y="5138740"/>
            <a:ext cx="187642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5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15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5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15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6469500" y="5138740"/>
            <a:ext cx="18973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5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15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5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15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15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15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3148526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5982161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43" y="6345797"/>
            <a:ext cx="1284515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37" y="1726788"/>
            <a:ext cx="20574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2" y="1726788"/>
            <a:ext cx="20574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90" y="1726788"/>
            <a:ext cx="20574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871354" y="3133271"/>
            <a:ext cx="3401291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2867024" y="4069216"/>
            <a:ext cx="340995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5354741" y="3519599"/>
            <a:ext cx="29889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5354741" y="4738990"/>
            <a:ext cx="29889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5354741" y="5054624"/>
            <a:ext cx="29889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任意多边形: 形状 17"/>
          <p:cNvSpPr/>
          <p:nvPr userDrawn="1"/>
        </p:nvSpPr>
        <p:spPr>
          <a:xfrm rot="5400000">
            <a:off x="-35377" y="47170"/>
            <a:ext cx="5143500" cy="6763659"/>
          </a:xfrm>
          <a:custGeom>
            <a:avLst/>
            <a:gdLst>
              <a:gd name="connsiteX0" fmla="*/ 0 w 12192000"/>
              <a:gd name="connsiteY0" fmla="*/ 0 h 3924300"/>
              <a:gd name="connsiteX1" fmla="*/ 12192000 w 12192000"/>
              <a:gd name="connsiteY1" fmla="*/ 0 h 3924300"/>
              <a:gd name="connsiteX2" fmla="*/ 12192000 w 12192000"/>
              <a:gd name="connsiteY2" fmla="*/ 3924300 h 3924300"/>
              <a:gd name="connsiteX3" fmla="*/ 0 w 12192000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4300">
                <a:moveTo>
                  <a:pt x="0" y="0"/>
                </a:moveTo>
                <a:lnTo>
                  <a:pt x="12192000" y="0"/>
                </a:lnTo>
                <a:lnTo>
                  <a:pt x="12192000" y="3924300"/>
                </a:lnTo>
                <a:lnTo>
                  <a:pt x="0" y="3924300"/>
                </a:lnTo>
                <a:close/>
              </a:path>
            </a:pathLst>
          </a:custGeom>
          <a:blipFill>
            <a:blip r:embed="rId2"/>
            <a:srcRect/>
            <a:stretch>
              <a:fillRect l="-7744" t="28757" r="-7744" b="-248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0452" y="759873"/>
            <a:ext cx="131953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35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30452" y="182445"/>
            <a:ext cx="622935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75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323850" y="1174234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0" y="2138895"/>
            <a:ext cx="3971924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8225" y="2138895"/>
            <a:ext cx="3971925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250108" y="6061002"/>
            <a:ext cx="25057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9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9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9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9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9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9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770488" y="6061002"/>
            <a:ext cx="343535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9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9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54446" y="2609333"/>
            <a:ext cx="614750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0890" y="4257158"/>
            <a:ext cx="614750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0452" y="759873"/>
            <a:ext cx="1346835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35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330452" y="182445"/>
            <a:ext cx="622935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75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0" y="2138895"/>
            <a:ext cx="3971924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8226" y="2138895"/>
            <a:ext cx="3971925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323850" y="1174234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250108" y="6061002"/>
            <a:ext cx="23037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9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9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9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9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770488" y="6061002"/>
            <a:ext cx="40805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9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9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9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5659" y="2428358"/>
            <a:ext cx="614750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809599" y="1527629"/>
            <a:ext cx="2852057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0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1049" y="1756229"/>
            <a:ext cx="2509157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3929743" y="1566506"/>
            <a:ext cx="4510405" cy="281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7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办公模板更新</a:t>
            </a:r>
            <a:endParaRPr lang="en-US" altLang="zh-CN" sz="27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7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</a:t>
            </a:r>
            <a:endParaRPr lang="en-US" altLang="zh-CN" sz="27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7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27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7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27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7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27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43" y="6345797"/>
            <a:ext cx="1284515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3" y="1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3" y="1123950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02443" y="6240463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49" y="6240463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3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tags" Target="../tags/tag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6.xml"/><Relationship Id="rId4" Type="http://schemas.openxmlformats.org/officeDocument/2006/relationships/image" Target="../media/image33.png"/><Relationship Id="rId3" Type="http://schemas.openxmlformats.org/officeDocument/2006/relationships/tags" Target="../tags/tag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005330" y="1054100"/>
            <a:ext cx="5133340" cy="881380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BoxPlot&amp;</a:t>
            </a:r>
            <a:r>
              <a:rPr lang="en-US" altLang="zh-CN" dirty="0">
                <a:solidFill>
                  <a:schemeClr val="accent1"/>
                </a:solidFill>
              </a:rPr>
              <a:t>ViolinPlot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2403158" y="1935179"/>
            <a:ext cx="4343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03158" y="2075498"/>
            <a:ext cx="63741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350" dirty="0">
                <a:sym typeface="+mn-ea"/>
              </a:rPr>
              <a:t>1.赵树楠</a:t>
            </a:r>
            <a:r>
              <a:rPr lang="zh-CN" altLang="en-US" sz="1350" dirty="0">
                <a:sym typeface="+mn-ea"/>
              </a:rPr>
              <a:t>：</a:t>
            </a:r>
            <a:r>
              <a:rPr lang="en-US" altLang="zh-CN" sz="1350" dirty="0">
                <a:sym typeface="+mn-ea"/>
              </a:rPr>
              <a:t>PPT</a:t>
            </a:r>
            <a:r>
              <a:rPr lang="zh-CN" altLang="en-US" sz="1350" dirty="0">
                <a:sym typeface="+mn-ea"/>
              </a:rPr>
              <a:t>汇报，</a:t>
            </a:r>
            <a:r>
              <a:rPr lang="en-US" altLang="zh-CN" sz="1350" dirty="0">
                <a:sym typeface="+mn-ea"/>
              </a:rPr>
              <a:t>PPT</a:t>
            </a:r>
            <a:r>
              <a:rPr lang="zh-CN" altLang="en-US" sz="1350" dirty="0">
                <a:sym typeface="+mn-ea"/>
              </a:rPr>
              <a:t>修改制作</a:t>
            </a:r>
            <a:br>
              <a:rPr lang="en-US" altLang="zh-CN" sz="1350" dirty="0">
                <a:sym typeface="+mn-ea"/>
              </a:rPr>
            </a:br>
            <a:r>
              <a:rPr lang="en-US" altLang="zh-CN" sz="1350" dirty="0">
                <a:sym typeface="+mn-ea"/>
              </a:rPr>
              <a:t>2.陈勇豪</a:t>
            </a:r>
            <a:r>
              <a:rPr lang="zh-CN" altLang="en-US" sz="1350" dirty="0">
                <a:sym typeface="+mn-ea"/>
              </a:rPr>
              <a:t>：</a:t>
            </a:r>
            <a:r>
              <a:rPr lang="en-US" altLang="zh-CN" sz="1350" dirty="0">
                <a:sym typeface="+mn-ea"/>
              </a:rPr>
              <a:t>boxplot的颜色和大小</a:t>
            </a:r>
            <a:r>
              <a:rPr lang="zh-CN" altLang="en-US" sz="1350" dirty="0">
                <a:sym typeface="+mn-ea"/>
              </a:rPr>
              <a:t>，</a:t>
            </a:r>
            <a:r>
              <a:rPr lang="en-US" altLang="zh-CN" sz="1350" dirty="0">
                <a:sym typeface="+mn-ea"/>
              </a:rPr>
              <a:t>help</a:t>
            </a:r>
            <a:r>
              <a:rPr lang="zh-CN" altLang="en-US" sz="1350" dirty="0">
                <a:sym typeface="+mn-ea"/>
              </a:rPr>
              <a:t>文档制作</a:t>
            </a:r>
            <a:br>
              <a:rPr lang="en-US" altLang="zh-CN" sz="1350" dirty="0">
                <a:sym typeface="+mn-ea"/>
              </a:rPr>
            </a:br>
            <a:r>
              <a:rPr lang="en-US" altLang="zh-CN" sz="1350" dirty="0">
                <a:sym typeface="+mn-ea"/>
              </a:rPr>
              <a:t>3.沈云帆</a:t>
            </a:r>
            <a:r>
              <a:rPr lang="zh-CN" altLang="en-US" sz="1350" dirty="0">
                <a:sym typeface="+mn-ea"/>
              </a:rPr>
              <a:t>：</a:t>
            </a:r>
            <a:r>
              <a:rPr lang="en-US" altLang="zh-CN" sz="1350" dirty="0">
                <a:sym typeface="+mn-ea"/>
              </a:rPr>
              <a:t>violin plot的颜色和大小</a:t>
            </a:r>
            <a:br>
              <a:rPr lang="en-US" altLang="zh-CN" sz="1350" dirty="0">
                <a:sym typeface="+mn-ea"/>
              </a:rPr>
            </a:br>
            <a:r>
              <a:rPr lang="en-US" altLang="zh-CN" sz="1350" dirty="0">
                <a:sym typeface="+mn-ea"/>
              </a:rPr>
              <a:t>4.王翰盈</a:t>
            </a:r>
            <a:r>
              <a:rPr lang="zh-CN" altLang="en-US" sz="1350" dirty="0">
                <a:sym typeface="+mn-ea"/>
              </a:rPr>
              <a:t>：</a:t>
            </a:r>
            <a:r>
              <a:rPr lang="en-US" altLang="zh-CN" sz="1350" dirty="0">
                <a:sym typeface="+mn-ea"/>
              </a:rPr>
              <a:t>报错反馈</a:t>
            </a:r>
            <a:br>
              <a:rPr lang="en-US" altLang="zh-CN" sz="1350" dirty="0">
                <a:sym typeface="+mn-ea"/>
              </a:rPr>
            </a:br>
            <a:r>
              <a:rPr lang="en-US" altLang="zh-CN" sz="1350" dirty="0">
                <a:sym typeface="+mn-ea"/>
              </a:rPr>
              <a:t>5.刘琨</a:t>
            </a:r>
            <a:r>
              <a:rPr lang="zh-CN" altLang="en-US" sz="1350" dirty="0">
                <a:sym typeface="+mn-ea"/>
              </a:rPr>
              <a:t>：</a:t>
            </a:r>
            <a:r>
              <a:rPr lang="en-US" altLang="zh-CN" sz="1350" dirty="0">
                <a:sym typeface="+mn-ea"/>
              </a:rPr>
              <a:t>PPT</a:t>
            </a:r>
            <a:r>
              <a:rPr lang="zh-CN" altLang="en-US" sz="1350" dirty="0">
                <a:sym typeface="+mn-ea"/>
              </a:rPr>
              <a:t>制作</a:t>
            </a:r>
            <a:br>
              <a:rPr lang="en-US" altLang="zh-CN" sz="1350" dirty="0">
                <a:sym typeface="+mn-ea"/>
              </a:rPr>
            </a:br>
            <a:r>
              <a:rPr lang="en-US" altLang="zh-CN" sz="1350" dirty="0">
                <a:sym typeface="+mn-ea"/>
              </a:rPr>
              <a:t>6.楚天瑶</a:t>
            </a:r>
            <a:r>
              <a:rPr lang="zh-CN" altLang="en-US" sz="1350" dirty="0">
                <a:sym typeface="+mn-ea"/>
              </a:rPr>
              <a:t>：网页制作</a:t>
            </a:r>
            <a:r>
              <a:rPr lang="en-US" altLang="zh-CN" sz="1350" dirty="0">
                <a:sym typeface="+mn-ea"/>
              </a:rPr>
              <a:t>和Help文档</a:t>
            </a:r>
            <a:r>
              <a:rPr lang="zh-CN" altLang="en-US" sz="1350" dirty="0">
                <a:sym typeface="+mn-ea"/>
              </a:rPr>
              <a:t>书写</a:t>
            </a:r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3266440" y="3707765"/>
            <a:ext cx="15868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/>
              <a:t>组长：楚天瑶</a:t>
            </a:r>
            <a:endParaRPr lang="zh-CN" altLang="en-US" sz="1350"/>
          </a:p>
          <a:p>
            <a:r>
              <a:rPr lang="en-US" altLang="zh-CN" sz="1350"/>
              <a:t>2021.10.29</a:t>
            </a:r>
            <a:endParaRPr lang="en-US" altLang="zh-CN" sz="1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" y="1423670"/>
            <a:ext cx="2712720" cy="146304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04044" y="526098"/>
            <a:ext cx="4010025" cy="446723"/>
            <a:chOff x="2256" y="554"/>
            <a:chExt cx="8420" cy="938"/>
          </a:xfrm>
        </p:grpSpPr>
        <p:sp>
          <p:nvSpPr>
            <p:cNvPr id="10" name="ï$1ïḋê"/>
            <p:cNvSpPr/>
            <p:nvPr/>
          </p:nvSpPr>
          <p:spPr bwMode="auto">
            <a:xfrm>
              <a:off x="2256" y="554"/>
              <a:ext cx="1304" cy="938"/>
            </a:xfrm>
            <a:prstGeom prst="parallelogram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68580" tIns="34290" rIns="68580" bIns="34290" anchor="ctr" anchorCtr="1" forceAA="0" compatLnSpc="1">
              <a:noAutofit/>
            </a:bodyPr>
            <a:p>
              <a:pPr algn="ctr"/>
              <a:r>
                <a:rPr lang="en-US" altLang="zh-CN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iS1iḑè"/>
            <p:cNvSpPr/>
            <p:nvPr/>
          </p:nvSpPr>
          <p:spPr bwMode="auto">
            <a:xfrm>
              <a:off x="2256" y="554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68580" tIns="34290" rIns="68580" bIns="34290" anchor="ctr" anchorCtr="1" forceAA="0" compatLnSpc="1">
              <a:noAutofit/>
            </a:bodyPr>
            <a:p>
              <a:pPr>
                <a:lnSpc>
                  <a:spcPct val="120000"/>
                </a:lnSpc>
              </a:pPr>
              <a:r>
                <a:rPr lang="zh-CN" altLang="en-US" dirty="0">
                  <a:sym typeface="+mn-ea"/>
                </a:rPr>
                <a:t>基础界面</a:t>
              </a:r>
              <a:r>
                <a:rPr lang="en-US" altLang="zh-CN" dirty="0">
                  <a:sym typeface="+mn-ea"/>
                </a:rPr>
                <a:t>Home</a:t>
              </a:r>
              <a:endParaRPr 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67865" y="2710180"/>
            <a:ext cx="7076440" cy="34201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096" y="1101566"/>
            <a:ext cx="746236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/>
              <a:t>UI</a:t>
            </a:r>
            <a:r>
              <a:rPr lang="zh-CN" altLang="en-US" sz="1500"/>
              <a:t>操作界面由</a:t>
            </a:r>
            <a:r>
              <a:rPr lang="en-US" altLang="zh-CN" sz="1500"/>
              <a:t>R</a:t>
            </a:r>
            <a:r>
              <a:rPr lang="zh-CN" altLang="en-US" sz="1500"/>
              <a:t>包</a:t>
            </a:r>
            <a:r>
              <a:rPr lang="en-US" altLang="zh-CN" sz="1500"/>
              <a:t>“shiny”</a:t>
            </a:r>
            <a:r>
              <a:rPr lang="zh-CN" altLang="en-US" sz="1500"/>
              <a:t>实现，</a:t>
            </a:r>
            <a:r>
              <a:rPr lang="en-US" altLang="zh-CN" sz="1500"/>
              <a:t>“shiny”</a:t>
            </a:r>
            <a:r>
              <a:rPr lang="zh-CN" altLang="en-US" sz="1500"/>
              <a:t>包主要由</a:t>
            </a:r>
            <a:r>
              <a:rPr lang="en-US" altLang="zh-CN" sz="1500"/>
              <a:t>“UI”</a:t>
            </a:r>
            <a:r>
              <a:rPr lang="zh-CN" altLang="en-US" sz="1500"/>
              <a:t>和</a:t>
            </a:r>
            <a:r>
              <a:rPr lang="en-US" altLang="zh-CN" sz="1500"/>
              <a:t>“sever”</a:t>
            </a:r>
            <a:r>
              <a:rPr lang="zh-CN" altLang="en-US" sz="1500"/>
              <a:t>两部分协同完成。</a:t>
            </a:r>
            <a:endParaRPr lang="zh-CN" altLang="en-US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57689" y="1145858"/>
            <a:ext cx="4010025" cy="446723"/>
            <a:chOff x="2256" y="554"/>
            <a:chExt cx="8420" cy="938"/>
          </a:xfrm>
        </p:grpSpPr>
        <p:sp>
          <p:nvSpPr>
            <p:cNvPr id="10" name="ï$1ïḋê"/>
            <p:cNvSpPr/>
            <p:nvPr/>
          </p:nvSpPr>
          <p:spPr bwMode="auto">
            <a:xfrm>
              <a:off x="2256" y="554"/>
              <a:ext cx="1304" cy="938"/>
            </a:xfrm>
            <a:prstGeom prst="parallelogram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68580" tIns="34290" rIns="68580" bIns="34290" anchor="ctr" anchorCtr="1" forceAA="0" compatLnSpc="1">
              <a:noAutofit/>
            </a:bodyPr>
            <a:p>
              <a:pPr algn="ctr"/>
              <a:r>
                <a:rPr lang="en-US" altLang="zh-CN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iS1iḑè"/>
            <p:cNvSpPr/>
            <p:nvPr/>
          </p:nvSpPr>
          <p:spPr bwMode="auto">
            <a:xfrm>
              <a:off x="2256" y="554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68580" tIns="34290" rIns="68580" bIns="34290" anchor="ctr" anchorCtr="1" forceAA="0" compatLnSpc="1">
              <a:noAutofit/>
            </a:bodyPr>
            <a:p>
              <a:pPr>
                <a:lnSpc>
                  <a:spcPct val="120000"/>
                </a:lnSpc>
              </a:pPr>
              <a:r>
                <a:rPr lang="zh-CN" dirty="0">
                  <a:sym typeface="+mn-ea"/>
                </a:rPr>
                <a:t>文件输入</a:t>
              </a:r>
              <a:endParaRPr 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2" name="2deb0431-897a-4eb7-8a86-c7725a9b19d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5743" y="1746409"/>
            <a:ext cx="5956903" cy="3773805"/>
            <a:chOff x="1639903" y="1348812"/>
            <a:chExt cx="7234916" cy="4583552"/>
          </a:xfrm>
        </p:grpSpPr>
        <p:sp>
          <p:nvSpPr>
            <p:cNvPr id="6" name="îslïḑé"/>
            <p:cNvSpPr/>
            <p:nvPr/>
          </p:nvSpPr>
          <p:spPr>
            <a:xfrm>
              <a:off x="1639910" y="1706996"/>
              <a:ext cx="3819677" cy="1781907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350"/>
            </a:p>
          </p:txBody>
        </p:sp>
        <p:sp>
          <p:nvSpPr>
            <p:cNvPr id="7" name="iśľîďé"/>
            <p:cNvSpPr/>
            <p:nvPr/>
          </p:nvSpPr>
          <p:spPr>
            <a:xfrm>
              <a:off x="1639910" y="4150457"/>
              <a:ext cx="3819677" cy="1781907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350"/>
            </a:p>
          </p:txBody>
        </p:sp>
        <p:sp>
          <p:nvSpPr>
            <p:cNvPr id="8" name="iṡ1ïḋê"/>
            <p:cNvSpPr/>
            <p:nvPr/>
          </p:nvSpPr>
          <p:spPr>
            <a:xfrm rot="2700000">
              <a:off x="3171895" y="3772605"/>
              <a:ext cx="755703" cy="75570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350"/>
            </a:p>
          </p:txBody>
        </p:sp>
        <p:sp>
          <p:nvSpPr>
            <p:cNvPr id="9" name="ïṡḻïḑé"/>
            <p:cNvSpPr/>
            <p:nvPr/>
          </p:nvSpPr>
          <p:spPr bwMode="auto">
            <a:xfrm>
              <a:off x="3390202" y="3917886"/>
              <a:ext cx="319088" cy="465117"/>
            </a:xfrm>
            <a:custGeom>
              <a:avLst/>
              <a:gdLst>
                <a:gd name="connsiteX0" fmla="*/ 192044 w 319088"/>
                <a:gd name="connsiteY0" fmla="*/ 410183 h 465117"/>
                <a:gd name="connsiteX1" fmla="*/ 130575 w 319088"/>
                <a:gd name="connsiteY1" fmla="*/ 417892 h 465117"/>
                <a:gd name="connsiteX2" fmla="*/ 159544 w 319088"/>
                <a:gd name="connsiteY2" fmla="*/ 436046 h 465117"/>
                <a:gd name="connsiteX3" fmla="*/ 192044 w 319088"/>
                <a:gd name="connsiteY3" fmla="*/ 410183 h 465117"/>
                <a:gd name="connsiteX4" fmla="*/ 206181 w 319088"/>
                <a:gd name="connsiteY4" fmla="*/ 364811 h 465117"/>
                <a:gd name="connsiteX5" fmla="*/ 116423 w 319088"/>
                <a:gd name="connsiteY5" fmla="*/ 376030 h 465117"/>
                <a:gd name="connsiteX6" fmla="*/ 116556 w 319088"/>
                <a:gd name="connsiteY6" fmla="*/ 376482 h 465117"/>
                <a:gd name="connsiteX7" fmla="*/ 125213 w 319088"/>
                <a:gd name="connsiteY7" fmla="*/ 404024 h 465117"/>
                <a:gd name="connsiteX8" fmla="*/ 197140 w 319088"/>
                <a:gd name="connsiteY8" fmla="*/ 395001 h 465117"/>
                <a:gd name="connsiteX9" fmla="*/ 202355 w 319088"/>
                <a:gd name="connsiteY9" fmla="*/ 377645 h 465117"/>
                <a:gd name="connsiteX10" fmla="*/ 206181 w 319088"/>
                <a:gd name="connsiteY10" fmla="*/ 364811 h 465117"/>
                <a:gd name="connsiteX11" fmla="*/ 103275 w 319088"/>
                <a:gd name="connsiteY11" fmla="*/ 334318 h 465117"/>
                <a:gd name="connsiteX12" fmla="*/ 112198 w 319088"/>
                <a:gd name="connsiteY12" fmla="*/ 362054 h 465117"/>
                <a:gd name="connsiteX13" fmla="*/ 210805 w 319088"/>
                <a:gd name="connsiteY13" fmla="*/ 349694 h 465117"/>
                <a:gd name="connsiteX14" fmla="*/ 215916 w 319088"/>
                <a:gd name="connsiteY14" fmla="*/ 334318 h 465117"/>
                <a:gd name="connsiteX15" fmla="*/ 159419 w 319088"/>
                <a:gd name="connsiteY15" fmla="*/ 73025 h 465117"/>
                <a:gd name="connsiteX16" fmla="*/ 166687 w 319088"/>
                <a:gd name="connsiteY16" fmla="*/ 80289 h 465117"/>
                <a:gd name="connsiteX17" fmla="*/ 159419 w 319088"/>
                <a:gd name="connsiteY17" fmla="*/ 87556 h 465117"/>
                <a:gd name="connsiteX18" fmla="*/ 86762 w 319088"/>
                <a:gd name="connsiteY18" fmla="*/ 160213 h 465117"/>
                <a:gd name="connsiteX19" fmla="*/ 79495 w 319088"/>
                <a:gd name="connsiteY19" fmla="*/ 167481 h 465117"/>
                <a:gd name="connsiteX20" fmla="*/ 72231 w 319088"/>
                <a:gd name="connsiteY20" fmla="*/ 160213 h 465117"/>
                <a:gd name="connsiteX21" fmla="*/ 159419 w 319088"/>
                <a:gd name="connsiteY21" fmla="*/ 73025 h 465117"/>
                <a:gd name="connsiteX22" fmla="*/ 159544 w 319088"/>
                <a:gd name="connsiteY22" fmla="*/ 29071 h 465117"/>
                <a:gd name="connsiteX23" fmla="*/ 28998 w 319088"/>
                <a:gd name="connsiteY23" fmla="*/ 159891 h 465117"/>
                <a:gd name="connsiteX24" fmla="*/ 67481 w 319088"/>
                <a:gd name="connsiteY24" fmla="*/ 258475 h 465117"/>
                <a:gd name="connsiteX25" fmla="*/ 91930 w 319088"/>
                <a:gd name="connsiteY25" fmla="*/ 305247 h 465117"/>
                <a:gd name="connsiteX26" fmla="*/ 227291 w 319088"/>
                <a:gd name="connsiteY26" fmla="*/ 305247 h 465117"/>
                <a:gd name="connsiteX27" fmla="*/ 251563 w 319088"/>
                <a:gd name="connsiteY27" fmla="*/ 258647 h 465117"/>
                <a:gd name="connsiteX28" fmla="*/ 290075 w 319088"/>
                <a:gd name="connsiteY28" fmla="*/ 159891 h 465117"/>
                <a:gd name="connsiteX29" fmla="*/ 159544 w 319088"/>
                <a:gd name="connsiteY29" fmla="*/ 29071 h 465117"/>
                <a:gd name="connsiteX30" fmla="*/ 159544 w 319088"/>
                <a:gd name="connsiteY30" fmla="*/ 0 h 465117"/>
                <a:gd name="connsiteX31" fmla="*/ 319088 w 319088"/>
                <a:gd name="connsiteY31" fmla="*/ 159891 h 465117"/>
                <a:gd name="connsiteX32" fmla="*/ 246112 w 319088"/>
                <a:gd name="connsiteY32" fmla="*/ 335438 h 465117"/>
                <a:gd name="connsiteX33" fmla="*/ 159544 w 319088"/>
                <a:gd name="connsiteY33" fmla="*/ 465117 h 465117"/>
                <a:gd name="connsiteX34" fmla="*/ 72962 w 319088"/>
                <a:gd name="connsiteY34" fmla="*/ 335115 h 465117"/>
                <a:gd name="connsiteX35" fmla="*/ 0 w 319088"/>
                <a:gd name="connsiteY35" fmla="*/ 159891 h 465117"/>
                <a:gd name="connsiteX36" fmla="*/ 159544 w 319088"/>
                <a:gd name="connsiteY36" fmla="*/ 0 h 46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9088" h="465117">
                  <a:moveTo>
                    <a:pt x="192044" y="410183"/>
                  </a:moveTo>
                  <a:lnTo>
                    <a:pt x="130575" y="417892"/>
                  </a:lnTo>
                  <a:cubicBezTo>
                    <a:pt x="138080" y="434366"/>
                    <a:pt x="144845" y="436046"/>
                    <a:pt x="159544" y="436046"/>
                  </a:cubicBezTo>
                  <a:cubicBezTo>
                    <a:pt x="176666" y="436046"/>
                    <a:pt x="183151" y="434215"/>
                    <a:pt x="192044" y="410183"/>
                  </a:cubicBezTo>
                  <a:close/>
                  <a:moveTo>
                    <a:pt x="206181" y="364811"/>
                  </a:moveTo>
                  <a:lnTo>
                    <a:pt x="116423" y="376030"/>
                  </a:lnTo>
                  <a:cubicBezTo>
                    <a:pt x="116452" y="376181"/>
                    <a:pt x="116512" y="376353"/>
                    <a:pt x="116556" y="376482"/>
                  </a:cubicBezTo>
                  <a:cubicBezTo>
                    <a:pt x="119894" y="387852"/>
                    <a:pt x="122657" y="396573"/>
                    <a:pt x="125213" y="404024"/>
                  </a:cubicBezTo>
                  <a:lnTo>
                    <a:pt x="197140" y="395001"/>
                  </a:lnTo>
                  <a:cubicBezTo>
                    <a:pt x="198736" y="389855"/>
                    <a:pt x="200449" y="384191"/>
                    <a:pt x="202355" y="377645"/>
                  </a:cubicBezTo>
                  <a:cubicBezTo>
                    <a:pt x="203537" y="373618"/>
                    <a:pt x="204911" y="369096"/>
                    <a:pt x="206181" y="364811"/>
                  </a:cubicBezTo>
                  <a:close/>
                  <a:moveTo>
                    <a:pt x="103275" y="334318"/>
                  </a:moveTo>
                  <a:cubicBezTo>
                    <a:pt x="106584" y="344073"/>
                    <a:pt x="109568" y="353311"/>
                    <a:pt x="112198" y="362054"/>
                  </a:cubicBezTo>
                  <a:cubicBezTo>
                    <a:pt x="112198" y="362054"/>
                    <a:pt x="210805" y="349694"/>
                    <a:pt x="210805" y="349694"/>
                  </a:cubicBezTo>
                  <a:cubicBezTo>
                    <a:pt x="212356" y="344762"/>
                    <a:pt x="214144" y="339529"/>
                    <a:pt x="215916" y="334318"/>
                  </a:cubicBezTo>
                  <a:close/>
                  <a:moveTo>
                    <a:pt x="159419" y="73025"/>
                  </a:moveTo>
                  <a:cubicBezTo>
                    <a:pt x="163434" y="73025"/>
                    <a:pt x="166687" y="76279"/>
                    <a:pt x="166687" y="80289"/>
                  </a:cubicBezTo>
                  <a:cubicBezTo>
                    <a:pt x="166687" y="84299"/>
                    <a:pt x="163434" y="87556"/>
                    <a:pt x="159419" y="87556"/>
                  </a:cubicBezTo>
                  <a:cubicBezTo>
                    <a:pt x="119359" y="87556"/>
                    <a:pt x="86762" y="120153"/>
                    <a:pt x="86762" y="160213"/>
                  </a:cubicBezTo>
                  <a:cubicBezTo>
                    <a:pt x="86762" y="164223"/>
                    <a:pt x="83509" y="167481"/>
                    <a:pt x="79495" y="167481"/>
                  </a:cubicBezTo>
                  <a:cubicBezTo>
                    <a:pt x="75480" y="167481"/>
                    <a:pt x="72231" y="164223"/>
                    <a:pt x="72231" y="160213"/>
                  </a:cubicBezTo>
                  <a:cubicBezTo>
                    <a:pt x="72231" y="112128"/>
                    <a:pt x="111339" y="73025"/>
                    <a:pt x="159419" y="73025"/>
                  </a:cubicBezTo>
                  <a:close/>
                  <a:moveTo>
                    <a:pt x="159544" y="29071"/>
                  </a:moveTo>
                  <a:cubicBezTo>
                    <a:pt x="87557" y="29071"/>
                    <a:pt x="28998" y="87752"/>
                    <a:pt x="28998" y="159891"/>
                  </a:cubicBezTo>
                  <a:cubicBezTo>
                    <a:pt x="28998" y="189436"/>
                    <a:pt x="48557" y="224537"/>
                    <a:pt x="67481" y="258475"/>
                  </a:cubicBezTo>
                  <a:cubicBezTo>
                    <a:pt x="76035" y="273829"/>
                    <a:pt x="84706" y="289549"/>
                    <a:pt x="91930" y="305247"/>
                  </a:cubicBezTo>
                  <a:lnTo>
                    <a:pt x="227291" y="305247"/>
                  </a:lnTo>
                  <a:cubicBezTo>
                    <a:pt x="234485" y="289613"/>
                    <a:pt x="243083" y="273979"/>
                    <a:pt x="251563" y="258647"/>
                  </a:cubicBezTo>
                  <a:cubicBezTo>
                    <a:pt x="270516" y="224494"/>
                    <a:pt x="290075" y="189221"/>
                    <a:pt x="290075" y="159891"/>
                  </a:cubicBezTo>
                  <a:cubicBezTo>
                    <a:pt x="290075" y="87752"/>
                    <a:pt x="231516" y="29071"/>
                    <a:pt x="159544" y="29071"/>
                  </a:cubicBezTo>
                  <a:close/>
                  <a:moveTo>
                    <a:pt x="159544" y="0"/>
                  </a:moveTo>
                  <a:cubicBezTo>
                    <a:pt x="247648" y="0"/>
                    <a:pt x="319088" y="71579"/>
                    <a:pt x="319088" y="159891"/>
                  </a:cubicBezTo>
                  <a:cubicBezTo>
                    <a:pt x="319088" y="218012"/>
                    <a:pt x="265656" y="280784"/>
                    <a:pt x="246112" y="335438"/>
                  </a:cubicBezTo>
                  <a:cubicBezTo>
                    <a:pt x="217039" y="416665"/>
                    <a:pt x="221175" y="465117"/>
                    <a:pt x="159544" y="465117"/>
                  </a:cubicBezTo>
                  <a:cubicBezTo>
                    <a:pt x="98799" y="465117"/>
                    <a:pt x="102020" y="416449"/>
                    <a:pt x="72962" y="335115"/>
                  </a:cubicBezTo>
                  <a:cubicBezTo>
                    <a:pt x="53491" y="280569"/>
                    <a:pt x="0" y="218486"/>
                    <a:pt x="0" y="159891"/>
                  </a:cubicBezTo>
                  <a:cubicBezTo>
                    <a:pt x="0" y="71579"/>
                    <a:pt x="71425" y="0"/>
                    <a:pt x="1595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350"/>
            </a:p>
          </p:txBody>
        </p:sp>
        <p:sp>
          <p:nvSpPr>
            <p:cNvPr id="12" name="îṡḻidê"/>
            <p:cNvSpPr/>
            <p:nvPr/>
          </p:nvSpPr>
          <p:spPr bwMode="auto">
            <a:xfrm>
              <a:off x="8409681" y="3947255"/>
              <a:ext cx="465138" cy="435749"/>
            </a:xfrm>
            <a:custGeom>
              <a:avLst/>
              <a:gdLst>
                <a:gd name="connsiteX0" fmla="*/ 73207 w 465138"/>
                <a:gd name="connsiteY0" fmla="*/ 72480 h 435749"/>
                <a:gd name="connsiteX1" fmla="*/ 73207 w 465138"/>
                <a:gd name="connsiteY1" fmla="*/ 276032 h 435749"/>
                <a:gd name="connsiteX2" fmla="*/ 391898 w 465138"/>
                <a:gd name="connsiteY2" fmla="*/ 276032 h 435749"/>
                <a:gd name="connsiteX3" fmla="*/ 391898 w 465138"/>
                <a:gd name="connsiteY3" fmla="*/ 72480 h 435749"/>
                <a:gd name="connsiteX4" fmla="*/ 391898 w 465138"/>
                <a:gd name="connsiteY4" fmla="*/ 57944 h 435749"/>
                <a:gd name="connsiteX5" fmla="*/ 406400 w 465138"/>
                <a:gd name="connsiteY5" fmla="*/ 72480 h 435749"/>
                <a:gd name="connsiteX6" fmla="*/ 406400 w 465138"/>
                <a:gd name="connsiteY6" fmla="*/ 275967 h 435749"/>
                <a:gd name="connsiteX7" fmla="*/ 391898 w 465138"/>
                <a:gd name="connsiteY7" fmla="*/ 290502 h 435749"/>
                <a:gd name="connsiteX8" fmla="*/ 73207 w 465138"/>
                <a:gd name="connsiteY8" fmla="*/ 290502 h 435749"/>
                <a:gd name="connsiteX9" fmla="*/ 58737 w 465138"/>
                <a:gd name="connsiteY9" fmla="*/ 275967 h 435749"/>
                <a:gd name="connsiteX10" fmla="*/ 58737 w 465138"/>
                <a:gd name="connsiteY10" fmla="*/ 72480 h 435749"/>
                <a:gd name="connsiteX11" fmla="*/ 73207 w 465138"/>
                <a:gd name="connsiteY11" fmla="*/ 57998 h 435749"/>
                <a:gd name="connsiteX12" fmla="*/ 43585 w 465138"/>
                <a:gd name="connsiteY12" fmla="*/ 29051 h 435749"/>
                <a:gd name="connsiteX13" fmla="*/ 29050 w 465138"/>
                <a:gd name="connsiteY13" fmla="*/ 43577 h 435749"/>
                <a:gd name="connsiteX14" fmla="*/ 29050 w 465138"/>
                <a:gd name="connsiteY14" fmla="*/ 334130 h 435749"/>
                <a:gd name="connsiteX15" fmla="*/ 43585 w 465138"/>
                <a:gd name="connsiteY15" fmla="*/ 348656 h 435749"/>
                <a:gd name="connsiteX16" fmla="*/ 174405 w 465138"/>
                <a:gd name="connsiteY16" fmla="*/ 348656 h 435749"/>
                <a:gd name="connsiteX17" fmla="*/ 290690 w 465138"/>
                <a:gd name="connsiteY17" fmla="*/ 348656 h 435749"/>
                <a:gd name="connsiteX18" fmla="*/ 421531 w 465138"/>
                <a:gd name="connsiteY18" fmla="*/ 348656 h 435749"/>
                <a:gd name="connsiteX19" fmla="*/ 436045 w 465138"/>
                <a:gd name="connsiteY19" fmla="*/ 334130 h 435749"/>
                <a:gd name="connsiteX20" fmla="*/ 436045 w 465138"/>
                <a:gd name="connsiteY20" fmla="*/ 43577 h 435749"/>
                <a:gd name="connsiteX21" fmla="*/ 421531 w 465138"/>
                <a:gd name="connsiteY21" fmla="*/ 29051 h 435749"/>
                <a:gd name="connsiteX22" fmla="*/ 43585 w 465138"/>
                <a:gd name="connsiteY22" fmla="*/ 0 h 435749"/>
                <a:gd name="connsiteX23" fmla="*/ 421531 w 465138"/>
                <a:gd name="connsiteY23" fmla="*/ 0 h 435749"/>
                <a:gd name="connsiteX24" fmla="*/ 465138 w 465138"/>
                <a:gd name="connsiteY24" fmla="*/ 43577 h 435749"/>
                <a:gd name="connsiteX25" fmla="*/ 465138 w 465138"/>
                <a:gd name="connsiteY25" fmla="*/ 334130 h 435749"/>
                <a:gd name="connsiteX26" fmla="*/ 421661 w 465138"/>
                <a:gd name="connsiteY26" fmla="*/ 377687 h 435749"/>
                <a:gd name="connsiteX27" fmla="*/ 276154 w 465138"/>
                <a:gd name="connsiteY27" fmla="*/ 377687 h 435749"/>
                <a:gd name="connsiteX28" fmla="*/ 276154 w 465138"/>
                <a:gd name="connsiteY28" fmla="*/ 395360 h 435749"/>
                <a:gd name="connsiteX29" fmla="*/ 366899 w 465138"/>
                <a:gd name="connsiteY29" fmla="*/ 407142 h 435749"/>
                <a:gd name="connsiteX30" fmla="*/ 377903 w 465138"/>
                <a:gd name="connsiteY30" fmla="*/ 421223 h 435749"/>
                <a:gd name="connsiteX31" fmla="*/ 363368 w 465138"/>
                <a:gd name="connsiteY31" fmla="*/ 435749 h 435749"/>
                <a:gd name="connsiteX32" fmla="*/ 101727 w 465138"/>
                <a:gd name="connsiteY32" fmla="*/ 435749 h 435749"/>
                <a:gd name="connsiteX33" fmla="*/ 87192 w 465138"/>
                <a:gd name="connsiteY33" fmla="*/ 421223 h 435749"/>
                <a:gd name="connsiteX34" fmla="*/ 98217 w 465138"/>
                <a:gd name="connsiteY34" fmla="*/ 407142 h 435749"/>
                <a:gd name="connsiteX35" fmla="*/ 188941 w 465138"/>
                <a:gd name="connsiteY35" fmla="*/ 395360 h 435749"/>
                <a:gd name="connsiteX36" fmla="*/ 188941 w 465138"/>
                <a:gd name="connsiteY36" fmla="*/ 377687 h 435749"/>
                <a:gd name="connsiteX37" fmla="*/ 43456 w 465138"/>
                <a:gd name="connsiteY37" fmla="*/ 377687 h 435749"/>
                <a:gd name="connsiteX38" fmla="*/ 0 w 465138"/>
                <a:gd name="connsiteY38" fmla="*/ 334130 h 435749"/>
                <a:gd name="connsiteX39" fmla="*/ 0 w 465138"/>
                <a:gd name="connsiteY39" fmla="*/ 43577 h 435749"/>
                <a:gd name="connsiteX40" fmla="*/ 43585 w 465138"/>
                <a:gd name="connsiteY40" fmla="*/ 0 h 43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5138" h="435749">
                  <a:moveTo>
                    <a:pt x="73207" y="72480"/>
                  </a:moveTo>
                  <a:lnTo>
                    <a:pt x="73207" y="276032"/>
                  </a:lnTo>
                  <a:lnTo>
                    <a:pt x="391898" y="276032"/>
                  </a:lnTo>
                  <a:cubicBezTo>
                    <a:pt x="391898" y="276032"/>
                    <a:pt x="391898" y="72480"/>
                    <a:pt x="391898" y="72480"/>
                  </a:cubicBezTo>
                  <a:close/>
                  <a:moveTo>
                    <a:pt x="391898" y="57944"/>
                  </a:moveTo>
                  <a:cubicBezTo>
                    <a:pt x="399913" y="57944"/>
                    <a:pt x="406400" y="64437"/>
                    <a:pt x="406400" y="72480"/>
                  </a:cubicBezTo>
                  <a:lnTo>
                    <a:pt x="406400" y="275967"/>
                  </a:lnTo>
                  <a:cubicBezTo>
                    <a:pt x="406400" y="284010"/>
                    <a:pt x="399913" y="290502"/>
                    <a:pt x="391898" y="290502"/>
                  </a:cubicBezTo>
                  <a:lnTo>
                    <a:pt x="73207" y="290502"/>
                  </a:lnTo>
                  <a:cubicBezTo>
                    <a:pt x="65207" y="290502"/>
                    <a:pt x="58737" y="284010"/>
                    <a:pt x="58737" y="275967"/>
                  </a:cubicBezTo>
                  <a:lnTo>
                    <a:pt x="58737" y="72480"/>
                  </a:lnTo>
                  <a:cubicBezTo>
                    <a:pt x="58737" y="64437"/>
                    <a:pt x="65207" y="57998"/>
                    <a:pt x="73207" y="57998"/>
                  </a:cubicBezTo>
                  <a:close/>
                  <a:moveTo>
                    <a:pt x="43585" y="29051"/>
                  </a:moveTo>
                  <a:cubicBezTo>
                    <a:pt x="35553" y="29051"/>
                    <a:pt x="29050" y="35548"/>
                    <a:pt x="29050" y="43577"/>
                  </a:cubicBezTo>
                  <a:lnTo>
                    <a:pt x="29050" y="334130"/>
                  </a:lnTo>
                  <a:cubicBezTo>
                    <a:pt x="29050" y="342139"/>
                    <a:pt x="35553" y="348656"/>
                    <a:pt x="43585" y="348656"/>
                  </a:cubicBezTo>
                  <a:lnTo>
                    <a:pt x="174405" y="348656"/>
                  </a:lnTo>
                  <a:lnTo>
                    <a:pt x="290690" y="348656"/>
                  </a:lnTo>
                  <a:lnTo>
                    <a:pt x="421531" y="348656"/>
                  </a:lnTo>
                  <a:cubicBezTo>
                    <a:pt x="429521" y="348656"/>
                    <a:pt x="436045" y="342139"/>
                    <a:pt x="436045" y="334130"/>
                  </a:cubicBezTo>
                  <a:cubicBezTo>
                    <a:pt x="436045" y="334130"/>
                    <a:pt x="436045" y="43577"/>
                    <a:pt x="436045" y="43577"/>
                  </a:cubicBezTo>
                  <a:cubicBezTo>
                    <a:pt x="436045" y="35548"/>
                    <a:pt x="429521" y="29051"/>
                    <a:pt x="421531" y="29051"/>
                  </a:cubicBezTo>
                  <a:close/>
                  <a:moveTo>
                    <a:pt x="43585" y="0"/>
                  </a:moveTo>
                  <a:lnTo>
                    <a:pt x="421531" y="0"/>
                  </a:lnTo>
                  <a:cubicBezTo>
                    <a:pt x="445585" y="0"/>
                    <a:pt x="465138" y="19489"/>
                    <a:pt x="465138" y="43577"/>
                  </a:cubicBezTo>
                  <a:lnTo>
                    <a:pt x="465138" y="334130"/>
                  </a:lnTo>
                  <a:cubicBezTo>
                    <a:pt x="465138" y="358158"/>
                    <a:pt x="445671" y="377626"/>
                    <a:pt x="421661" y="377687"/>
                  </a:cubicBezTo>
                  <a:lnTo>
                    <a:pt x="276154" y="377687"/>
                  </a:lnTo>
                  <a:lnTo>
                    <a:pt x="276154" y="395360"/>
                  </a:lnTo>
                  <a:lnTo>
                    <a:pt x="366899" y="407142"/>
                  </a:lnTo>
                  <a:cubicBezTo>
                    <a:pt x="373381" y="408776"/>
                    <a:pt x="377903" y="414566"/>
                    <a:pt x="377903" y="421223"/>
                  </a:cubicBezTo>
                  <a:cubicBezTo>
                    <a:pt x="377903" y="429253"/>
                    <a:pt x="371421" y="435749"/>
                    <a:pt x="363368" y="435749"/>
                  </a:cubicBezTo>
                  <a:lnTo>
                    <a:pt x="101727" y="435749"/>
                  </a:lnTo>
                  <a:cubicBezTo>
                    <a:pt x="93695" y="435749"/>
                    <a:pt x="87192" y="429253"/>
                    <a:pt x="87192" y="421223"/>
                  </a:cubicBezTo>
                  <a:cubicBezTo>
                    <a:pt x="87192" y="414566"/>
                    <a:pt x="91736" y="408776"/>
                    <a:pt x="98217" y="407142"/>
                  </a:cubicBezTo>
                  <a:lnTo>
                    <a:pt x="188941" y="395360"/>
                  </a:lnTo>
                  <a:lnTo>
                    <a:pt x="188941" y="377687"/>
                  </a:lnTo>
                  <a:lnTo>
                    <a:pt x="43456" y="377687"/>
                  </a:lnTo>
                  <a:cubicBezTo>
                    <a:pt x="19445" y="377626"/>
                    <a:pt x="0" y="358158"/>
                    <a:pt x="0" y="334130"/>
                  </a:cubicBezTo>
                  <a:lnTo>
                    <a:pt x="0" y="43577"/>
                  </a:lnTo>
                  <a:cubicBezTo>
                    <a:pt x="0" y="19489"/>
                    <a:pt x="19488" y="0"/>
                    <a:pt x="43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350"/>
            </a:p>
          </p:txBody>
        </p:sp>
        <p:sp>
          <p:nvSpPr>
            <p:cNvPr id="18" name="işḷïďê"/>
            <p:cNvSpPr/>
            <p:nvPr/>
          </p:nvSpPr>
          <p:spPr bwMode="auto">
            <a:xfrm>
              <a:off x="1639903" y="2705200"/>
              <a:ext cx="3819684" cy="768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825" dirty="0"/>
            </a:p>
          </p:txBody>
        </p:sp>
        <p:sp>
          <p:nvSpPr>
            <p:cNvPr id="19" name="îṧlíḍê"/>
            <p:cNvSpPr txBox="1"/>
            <p:nvPr/>
          </p:nvSpPr>
          <p:spPr bwMode="auto">
            <a:xfrm>
              <a:off x="1781617" y="1906427"/>
              <a:ext cx="3536498" cy="1562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 anchor="b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50" dirty="0"/>
                <a:t>1</a:t>
              </a:r>
              <a:r>
                <a:rPr lang="zh-CN" altLang="en-US" sz="1350" dirty="0"/>
                <a:t>、直接在</a:t>
              </a:r>
              <a:r>
                <a:rPr lang="en-US" altLang="zh-CN" sz="1350" dirty="0"/>
                <a:t>Paste your file</a:t>
              </a:r>
              <a:r>
                <a:rPr lang="zh-CN" altLang="en-US" sz="1350" dirty="0"/>
                <a:t>框中填入数据</a:t>
              </a:r>
              <a:endParaRPr lang="zh-CN" altLang="en-US" sz="1350" dirty="0"/>
            </a:p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350" dirty="0"/>
                <a:t>（包括行名，数值。默认分隔符为空格或默认制表符）</a:t>
              </a:r>
              <a:endParaRPr lang="zh-CN" altLang="en-US" sz="1350" dirty="0"/>
            </a:p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350" dirty="0"/>
            </a:p>
          </p:txBody>
        </p:sp>
        <p:sp>
          <p:nvSpPr>
            <p:cNvPr id="22" name="išļïdè"/>
            <p:cNvSpPr/>
            <p:nvPr/>
          </p:nvSpPr>
          <p:spPr bwMode="auto">
            <a:xfrm>
              <a:off x="1641000" y="5162797"/>
              <a:ext cx="3819684" cy="768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825" dirty="0"/>
            </a:p>
          </p:txBody>
        </p:sp>
        <p:sp>
          <p:nvSpPr>
            <p:cNvPr id="23" name="išľíďe"/>
            <p:cNvSpPr txBox="1"/>
            <p:nvPr/>
          </p:nvSpPr>
          <p:spPr bwMode="auto">
            <a:xfrm>
              <a:off x="1712206" y="4582287"/>
              <a:ext cx="3677055" cy="1104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 anchor="b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50" dirty="0"/>
                <a:t>2</a:t>
              </a:r>
              <a:r>
                <a:rPr lang="zh-CN" altLang="en-US" sz="1350" dirty="0"/>
                <a:t>、</a:t>
              </a:r>
              <a:r>
                <a:rPr lang="en-US" altLang="zh-CN" sz="1350" dirty="0"/>
                <a:t>上传文件</a:t>
              </a:r>
              <a:r>
                <a:rPr lang="zh-CN" altLang="en-US" sz="1350" dirty="0"/>
                <a:t>（</a:t>
              </a:r>
              <a:r>
                <a:rPr lang="en-US" altLang="zh-CN" sz="1350" dirty="0"/>
                <a:t>read.table</a:t>
              </a:r>
              <a:r>
                <a:rPr lang="zh-CN" altLang="en-US" sz="1350" dirty="0"/>
                <a:t>包含的可读文件格式，可选择首行是否作为行名，同时分隔符可在</a:t>
              </a:r>
              <a:r>
                <a:rPr lang="en-US" altLang="zh-CN" sz="1350" dirty="0"/>
                <a:t>Separate</a:t>
              </a:r>
              <a:r>
                <a:rPr lang="zh-CN" altLang="en-US" sz="1350" dirty="0"/>
                <a:t>框下进行设置</a:t>
              </a:r>
              <a:r>
                <a:rPr lang="zh-CN" altLang="en-US" sz="1350" dirty="0">
                  <a:solidFill>
                    <a:srgbClr val="FF0000"/>
                  </a:solidFill>
                </a:rPr>
                <a:t>（必须是英文）</a:t>
              </a:r>
              <a:r>
                <a:rPr lang="zh-CN" altLang="en-US" sz="1350" dirty="0"/>
                <a:t>）</a:t>
              </a:r>
              <a:endParaRPr lang="zh-CN" altLang="en-US" sz="1350" dirty="0"/>
            </a:p>
          </p:txBody>
        </p:sp>
        <p:sp>
          <p:nvSpPr>
            <p:cNvPr id="26" name="ísḻïḓé"/>
            <p:cNvSpPr/>
            <p:nvPr/>
          </p:nvSpPr>
          <p:spPr>
            <a:xfrm rot="2700000">
              <a:off x="3171896" y="1348812"/>
              <a:ext cx="755703" cy="75570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350"/>
            </a:p>
          </p:txBody>
        </p:sp>
        <p:sp>
          <p:nvSpPr>
            <p:cNvPr id="27" name="işḻiďe"/>
            <p:cNvSpPr/>
            <p:nvPr/>
          </p:nvSpPr>
          <p:spPr bwMode="auto">
            <a:xfrm>
              <a:off x="3317574" y="1461948"/>
              <a:ext cx="464323" cy="464323"/>
            </a:xfrm>
            <a:custGeom>
              <a:avLst/>
              <a:gdLst>
                <a:gd name="connsiteX0" fmla="*/ 232172 w 464323"/>
                <a:gd name="connsiteY0" fmla="*/ 188416 h 464323"/>
                <a:gd name="connsiteX1" fmla="*/ 188411 w 464323"/>
                <a:gd name="connsiteY1" fmla="*/ 232172 h 464323"/>
                <a:gd name="connsiteX2" fmla="*/ 232172 w 464323"/>
                <a:gd name="connsiteY2" fmla="*/ 275928 h 464323"/>
                <a:gd name="connsiteX3" fmla="*/ 275922 w 464323"/>
                <a:gd name="connsiteY3" fmla="*/ 232172 h 464323"/>
                <a:gd name="connsiteX4" fmla="*/ 232172 w 464323"/>
                <a:gd name="connsiteY4" fmla="*/ 188416 h 464323"/>
                <a:gd name="connsiteX5" fmla="*/ 232172 w 464323"/>
                <a:gd name="connsiteY5" fmla="*/ 173831 h 464323"/>
                <a:gd name="connsiteX6" fmla="*/ 290513 w 464323"/>
                <a:gd name="connsiteY6" fmla="*/ 232172 h 464323"/>
                <a:gd name="connsiteX7" fmla="*/ 232172 w 464323"/>
                <a:gd name="connsiteY7" fmla="*/ 290508 h 464323"/>
                <a:gd name="connsiteX8" fmla="*/ 173831 w 464323"/>
                <a:gd name="connsiteY8" fmla="*/ 232172 h 464323"/>
                <a:gd name="connsiteX9" fmla="*/ 232172 w 464323"/>
                <a:gd name="connsiteY9" fmla="*/ 173831 h 464323"/>
                <a:gd name="connsiteX10" fmla="*/ 232569 w 464323"/>
                <a:gd name="connsiteY10" fmla="*/ 142866 h 464323"/>
                <a:gd name="connsiteX11" fmla="*/ 143669 w 464323"/>
                <a:gd name="connsiteY11" fmla="*/ 231775 h 464323"/>
                <a:gd name="connsiteX12" fmla="*/ 232569 w 464323"/>
                <a:gd name="connsiteY12" fmla="*/ 320675 h 464323"/>
                <a:gd name="connsiteX13" fmla="*/ 321469 w 464323"/>
                <a:gd name="connsiteY13" fmla="*/ 231775 h 464323"/>
                <a:gd name="connsiteX14" fmla="*/ 232569 w 464323"/>
                <a:gd name="connsiteY14" fmla="*/ 142866 h 464323"/>
                <a:gd name="connsiteX15" fmla="*/ 232569 w 464323"/>
                <a:gd name="connsiteY15" fmla="*/ 130175 h 464323"/>
                <a:gd name="connsiteX16" fmla="*/ 334160 w 464323"/>
                <a:gd name="connsiteY16" fmla="*/ 231775 h 464323"/>
                <a:gd name="connsiteX17" fmla="*/ 232569 w 464323"/>
                <a:gd name="connsiteY17" fmla="*/ 333375 h 464323"/>
                <a:gd name="connsiteX18" fmla="*/ 130969 w 464323"/>
                <a:gd name="connsiteY18" fmla="*/ 231775 h 464323"/>
                <a:gd name="connsiteX19" fmla="*/ 232569 w 464323"/>
                <a:gd name="connsiteY19" fmla="*/ 130175 h 464323"/>
                <a:gd name="connsiteX20" fmla="*/ 212416 w 464323"/>
                <a:gd name="connsiteY20" fmla="*/ 29021 h 464323"/>
                <a:gd name="connsiteX21" fmla="*/ 203516 w 464323"/>
                <a:gd name="connsiteY21" fmla="*/ 73521 h 464323"/>
                <a:gd name="connsiteX22" fmla="*/ 184577 w 464323"/>
                <a:gd name="connsiteY22" fmla="*/ 95233 h 464323"/>
                <a:gd name="connsiteX23" fmla="*/ 168991 w 464323"/>
                <a:gd name="connsiteY23" fmla="*/ 101726 h 464323"/>
                <a:gd name="connsiteX24" fmla="*/ 156351 w 464323"/>
                <a:gd name="connsiteY24" fmla="*/ 104606 h 464323"/>
                <a:gd name="connsiteX25" fmla="*/ 140270 w 464323"/>
                <a:gd name="connsiteY25" fmla="*/ 99726 h 464323"/>
                <a:gd name="connsiteX26" fmla="*/ 102478 w 464323"/>
                <a:gd name="connsiteY26" fmla="*/ 74553 h 464323"/>
                <a:gd name="connsiteX27" fmla="*/ 74553 w 464323"/>
                <a:gd name="connsiteY27" fmla="*/ 102478 h 464323"/>
                <a:gd name="connsiteX28" fmla="*/ 99726 w 464323"/>
                <a:gd name="connsiteY28" fmla="*/ 140249 h 464323"/>
                <a:gd name="connsiteX29" fmla="*/ 101704 w 464323"/>
                <a:gd name="connsiteY29" fmla="*/ 169013 h 464323"/>
                <a:gd name="connsiteX30" fmla="*/ 95212 w 464323"/>
                <a:gd name="connsiteY30" fmla="*/ 184620 h 464323"/>
                <a:gd name="connsiteX31" fmla="*/ 73500 w 464323"/>
                <a:gd name="connsiteY31" fmla="*/ 203538 h 464323"/>
                <a:gd name="connsiteX32" fmla="*/ 29000 w 464323"/>
                <a:gd name="connsiteY32" fmla="*/ 212437 h 464323"/>
                <a:gd name="connsiteX33" fmla="*/ 29021 w 464323"/>
                <a:gd name="connsiteY33" fmla="*/ 251907 h 464323"/>
                <a:gd name="connsiteX34" fmla="*/ 73500 w 464323"/>
                <a:gd name="connsiteY34" fmla="*/ 260828 h 464323"/>
                <a:gd name="connsiteX35" fmla="*/ 95212 w 464323"/>
                <a:gd name="connsiteY35" fmla="*/ 279746 h 464323"/>
                <a:gd name="connsiteX36" fmla="*/ 101726 w 464323"/>
                <a:gd name="connsiteY36" fmla="*/ 295331 h 464323"/>
                <a:gd name="connsiteX37" fmla="*/ 99726 w 464323"/>
                <a:gd name="connsiteY37" fmla="*/ 324073 h 464323"/>
                <a:gd name="connsiteX38" fmla="*/ 74553 w 464323"/>
                <a:gd name="connsiteY38" fmla="*/ 361866 h 464323"/>
                <a:gd name="connsiteX39" fmla="*/ 102478 w 464323"/>
                <a:gd name="connsiteY39" fmla="*/ 389791 h 464323"/>
                <a:gd name="connsiteX40" fmla="*/ 140270 w 464323"/>
                <a:gd name="connsiteY40" fmla="*/ 364596 h 464323"/>
                <a:gd name="connsiteX41" fmla="*/ 156351 w 464323"/>
                <a:gd name="connsiteY41" fmla="*/ 359716 h 464323"/>
                <a:gd name="connsiteX42" fmla="*/ 168991 w 464323"/>
                <a:gd name="connsiteY42" fmla="*/ 362640 h 464323"/>
                <a:gd name="connsiteX43" fmla="*/ 184620 w 464323"/>
                <a:gd name="connsiteY43" fmla="*/ 369111 h 464323"/>
                <a:gd name="connsiteX44" fmla="*/ 203516 w 464323"/>
                <a:gd name="connsiteY44" fmla="*/ 390823 h 464323"/>
                <a:gd name="connsiteX45" fmla="*/ 212416 w 464323"/>
                <a:gd name="connsiteY45" fmla="*/ 435301 h 464323"/>
                <a:gd name="connsiteX46" fmla="*/ 251885 w 464323"/>
                <a:gd name="connsiteY46" fmla="*/ 435301 h 464323"/>
                <a:gd name="connsiteX47" fmla="*/ 260828 w 464323"/>
                <a:gd name="connsiteY47" fmla="*/ 390823 h 464323"/>
                <a:gd name="connsiteX48" fmla="*/ 279724 w 464323"/>
                <a:gd name="connsiteY48" fmla="*/ 369111 h 464323"/>
                <a:gd name="connsiteX49" fmla="*/ 295332 w 464323"/>
                <a:gd name="connsiteY49" fmla="*/ 362618 h 464323"/>
                <a:gd name="connsiteX50" fmla="*/ 307972 w 464323"/>
                <a:gd name="connsiteY50" fmla="*/ 359716 h 464323"/>
                <a:gd name="connsiteX51" fmla="*/ 324074 w 464323"/>
                <a:gd name="connsiteY51" fmla="*/ 364596 h 464323"/>
                <a:gd name="connsiteX52" fmla="*/ 361845 w 464323"/>
                <a:gd name="connsiteY52" fmla="*/ 389791 h 464323"/>
                <a:gd name="connsiteX53" fmla="*/ 389770 w 464323"/>
                <a:gd name="connsiteY53" fmla="*/ 361866 h 464323"/>
                <a:gd name="connsiteX54" fmla="*/ 364575 w 464323"/>
                <a:gd name="connsiteY54" fmla="*/ 324073 h 464323"/>
                <a:gd name="connsiteX55" fmla="*/ 362618 w 464323"/>
                <a:gd name="connsiteY55" fmla="*/ 295331 h 464323"/>
                <a:gd name="connsiteX56" fmla="*/ 369111 w 464323"/>
                <a:gd name="connsiteY56" fmla="*/ 279724 h 464323"/>
                <a:gd name="connsiteX57" fmla="*/ 390823 w 464323"/>
                <a:gd name="connsiteY57" fmla="*/ 260807 h 464323"/>
                <a:gd name="connsiteX58" fmla="*/ 435323 w 464323"/>
                <a:gd name="connsiteY58" fmla="*/ 251907 h 464323"/>
                <a:gd name="connsiteX59" fmla="*/ 435280 w 464323"/>
                <a:gd name="connsiteY59" fmla="*/ 212437 h 464323"/>
                <a:gd name="connsiteX60" fmla="*/ 390823 w 464323"/>
                <a:gd name="connsiteY60" fmla="*/ 203516 h 464323"/>
                <a:gd name="connsiteX61" fmla="*/ 369111 w 464323"/>
                <a:gd name="connsiteY61" fmla="*/ 184598 h 464323"/>
                <a:gd name="connsiteX62" fmla="*/ 362597 w 464323"/>
                <a:gd name="connsiteY62" fmla="*/ 168991 h 464323"/>
                <a:gd name="connsiteX63" fmla="*/ 364575 w 464323"/>
                <a:gd name="connsiteY63" fmla="*/ 140249 h 464323"/>
                <a:gd name="connsiteX64" fmla="*/ 389770 w 464323"/>
                <a:gd name="connsiteY64" fmla="*/ 102478 h 464323"/>
                <a:gd name="connsiteX65" fmla="*/ 361845 w 464323"/>
                <a:gd name="connsiteY65" fmla="*/ 74553 h 464323"/>
                <a:gd name="connsiteX66" fmla="*/ 324074 w 464323"/>
                <a:gd name="connsiteY66" fmla="*/ 99726 h 464323"/>
                <a:gd name="connsiteX67" fmla="*/ 307972 w 464323"/>
                <a:gd name="connsiteY67" fmla="*/ 104606 h 464323"/>
                <a:gd name="connsiteX68" fmla="*/ 295310 w 464323"/>
                <a:gd name="connsiteY68" fmla="*/ 101704 h 464323"/>
                <a:gd name="connsiteX69" fmla="*/ 279724 w 464323"/>
                <a:gd name="connsiteY69" fmla="*/ 95233 h 464323"/>
                <a:gd name="connsiteX70" fmla="*/ 260785 w 464323"/>
                <a:gd name="connsiteY70" fmla="*/ 73521 h 464323"/>
                <a:gd name="connsiteX71" fmla="*/ 251885 w 464323"/>
                <a:gd name="connsiteY71" fmla="*/ 29021 h 464323"/>
                <a:gd name="connsiteX72" fmla="*/ 212416 w 464323"/>
                <a:gd name="connsiteY72" fmla="*/ 0 h 464323"/>
                <a:gd name="connsiteX73" fmla="*/ 251885 w 464323"/>
                <a:gd name="connsiteY73" fmla="*/ 0 h 464323"/>
                <a:gd name="connsiteX74" fmla="*/ 280348 w 464323"/>
                <a:gd name="connsiteY74" fmla="*/ 23325 h 464323"/>
                <a:gd name="connsiteX75" fmla="*/ 289248 w 464323"/>
                <a:gd name="connsiteY75" fmla="*/ 67824 h 464323"/>
                <a:gd name="connsiteX76" fmla="*/ 307972 w 464323"/>
                <a:gd name="connsiteY76" fmla="*/ 75585 h 464323"/>
                <a:gd name="connsiteX77" fmla="*/ 345764 w 464323"/>
                <a:gd name="connsiteY77" fmla="*/ 50411 h 464323"/>
                <a:gd name="connsiteX78" fmla="*/ 361823 w 464323"/>
                <a:gd name="connsiteY78" fmla="*/ 45531 h 464323"/>
                <a:gd name="connsiteX79" fmla="*/ 382375 w 464323"/>
                <a:gd name="connsiteY79" fmla="*/ 54044 h 464323"/>
                <a:gd name="connsiteX80" fmla="*/ 410278 w 464323"/>
                <a:gd name="connsiteY80" fmla="*/ 81970 h 464323"/>
                <a:gd name="connsiteX81" fmla="*/ 413911 w 464323"/>
                <a:gd name="connsiteY81" fmla="*/ 118580 h 464323"/>
                <a:gd name="connsiteX82" fmla="*/ 388716 w 464323"/>
                <a:gd name="connsiteY82" fmla="*/ 156351 h 464323"/>
                <a:gd name="connsiteX83" fmla="*/ 396520 w 464323"/>
                <a:gd name="connsiteY83" fmla="*/ 175053 h 464323"/>
                <a:gd name="connsiteX84" fmla="*/ 440976 w 464323"/>
                <a:gd name="connsiteY84" fmla="*/ 183975 h 464323"/>
                <a:gd name="connsiteX85" fmla="*/ 464323 w 464323"/>
                <a:gd name="connsiteY85" fmla="*/ 212437 h 464323"/>
                <a:gd name="connsiteX86" fmla="*/ 464323 w 464323"/>
                <a:gd name="connsiteY86" fmla="*/ 251907 h 464323"/>
                <a:gd name="connsiteX87" fmla="*/ 440976 w 464323"/>
                <a:gd name="connsiteY87" fmla="*/ 280369 h 464323"/>
                <a:gd name="connsiteX88" fmla="*/ 396520 w 464323"/>
                <a:gd name="connsiteY88" fmla="*/ 289269 h 464323"/>
                <a:gd name="connsiteX89" fmla="*/ 388716 w 464323"/>
                <a:gd name="connsiteY89" fmla="*/ 307972 h 464323"/>
                <a:gd name="connsiteX90" fmla="*/ 413911 w 464323"/>
                <a:gd name="connsiteY90" fmla="*/ 345743 h 464323"/>
                <a:gd name="connsiteX91" fmla="*/ 410278 w 464323"/>
                <a:gd name="connsiteY91" fmla="*/ 382374 h 464323"/>
                <a:gd name="connsiteX92" fmla="*/ 382375 w 464323"/>
                <a:gd name="connsiteY92" fmla="*/ 410300 h 464323"/>
                <a:gd name="connsiteX93" fmla="*/ 361823 w 464323"/>
                <a:gd name="connsiteY93" fmla="*/ 418813 h 464323"/>
                <a:gd name="connsiteX94" fmla="*/ 345764 w 464323"/>
                <a:gd name="connsiteY94" fmla="*/ 413911 h 464323"/>
                <a:gd name="connsiteX95" fmla="*/ 307972 w 464323"/>
                <a:gd name="connsiteY95" fmla="*/ 388738 h 464323"/>
                <a:gd name="connsiteX96" fmla="*/ 289269 w 464323"/>
                <a:gd name="connsiteY96" fmla="*/ 396520 h 464323"/>
                <a:gd name="connsiteX97" fmla="*/ 280348 w 464323"/>
                <a:gd name="connsiteY97" fmla="*/ 440998 h 464323"/>
                <a:gd name="connsiteX98" fmla="*/ 251885 w 464323"/>
                <a:gd name="connsiteY98" fmla="*/ 464323 h 464323"/>
                <a:gd name="connsiteX99" fmla="*/ 212416 w 464323"/>
                <a:gd name="connsiteY99" fmla="*/ 464323 h 464323"/>
                <a:gd name="connsiteX100" fmla="*/ 183953 w 464323"/>
                <a:gd name="connsiteY100" fmla="*/ 440998 h 464323"/>
                <a:gd name="connsiteX101" fmla="*/ 175054 w 464323"/>
                <a:gd name="connsiteY101" fmla="*/ 396520 h 464323"/>
                <a:gd name="connsiteX102" fmla="*/ 156351 w 464323"/>
                <a:gd name="connsiteY102" fmla="*/ 388738 h 464323"/>
                <a:gd name="connsiteX103" fmla="*/ 118580 w 464323"/>
                <a:gd name="connsiteY103" fmla="*/ 413911 h 464323"/>
                <a:gd name="connsiteX104" fmla="*/ 102478 w 464323"/>
                <a:gd name="connsiteY104" fmla="*/ 418813 h 464323"/>
                <a:gd name="connsiteX105" fmla="*/ 81948 w 464323"/>
                <a:gd name="connsiteY105" fmla="*/ 410300 h 464323"/>
                <a:gd name="connsiteX106" fmla="*/ 54044 w 464323"/>
                <a:gd name="connsiteY106" fmla="*/ 382374 h 464323"/>
                <a:gd name="connsiteX107" fmla="*/ 50411 w 464323"/>
                <a:gd name="connsiteY107" fmla="*/ 345743 h 464323"/>
                <a:gd name="connsiteX108" fmla="*/ 75585 w 464323"/>
                <a:gd name="connsiteY108" fmla="*/ 307972 h 464323"/>
                <a:gd name="connsiteX109" fmla="*/ 67803 w 464323"/>
                <a:gd name="connsiteY109" fmla="*/ 289269 h 464323"/>
                <a:gd name="connsiteX110" fmla="*/ 23325 w 464323"/>
                <a:gd name="connsiteY110" fmla="*/ 280369 h 464323"/>
                <a:gd name="connsiteX111" fmla="*/ 0 w 464323"/>
                <a:gd name="connsiteY111" fmla="*/ 251907 h 464323"/>
                <a:gd name="connsiteX112" fmla="*/ 0 w 464323"/>
                <a:gd name="connsiteY112" fmla="*/ 212437 h 464323"/>
                <a:gd name="connsiteX113" fmla="*/ 23325 w 464323"/>
                <a:gd name="connsiteY113" fmla="*/ 183975 h 464323"/>
                <a:gd name="connsiteX114" fmla="*/ 67803 w 464323"/>
                <a:gd name="connsiteY114" fmla="*/ 175075 h 464323"/>
                <a:gd name="connsiteX115" fmla="*/ 75585 w 464323"/>
                <a:gd name="connsiteY115" fmla="*/ 156351 h 464323"/>
                <a:gd name="connsiteX116" fmla="*/ 50411 w 464323"/>
                <a:gd name="connsiteY116" fmla="*/ 118580 h 464323"/>
                <a:gd name="connsiteX117" fmla="*/ 54044 w 464323"/>
                <a:gd name="connsiteY117" fmla="*/ 81970 h 464323"/>
                <a:gd name="connsiteX118" fmla="*/ 81948 w 464323"/>
                <a:gd name="connsiteY118" fmla="*/ 54044 h 464323"/>
                <a:gd name="connsiteX119" fmla="*/ 102478 w 464323"/>
                <a:gd name="connsiteY119" fmla="*/ 45531 h 464323"/>
                <a:gd name="connsiteX120" fmla="*/ 118580 w 464323"/>
                <a:gd name="connsiteY120" fmla="*/ 50411 h 464323"/>
                <a:gd name="connsiteX121" fmla="*/ 156351 w 464323"/>
                <a:gd name="connsiteY121" fmla="*/ 75585 h 464323"/>
                <a:gd name="connsiteX122" fmla="*/ 175054 w 464323"/>
                <a:gd name="connsiteY122" fmla="*/ 67824 h 464323"/>
                <a:gd name="connsiteX123" fmla="*/ 183953 w 464323"/>
                <a:gd name="connsiteY123" fmla="*/ 23325 h 464323"/>
                <a:gd name="connsiteX124" fmla="*/ 212416 w 464323"/>
                <a:gd name="connsiteY124" fmla="*/ 0 h 46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464323" h="464323">
                  <a:moveTo>
                    <a:pt x="232172" y="188416"/>
                  </a:moveTo>
                  <a:cubicBezTo>
                    <a:pt x="208015" y="188416"/>
                    <a:pt x="188411" y="208020"/>
                    <a:pt x="188411" y="232172"/>
                  </a:cubicBezTo>
                  <a:cubicBezTo>
                    <a:pt x="188411" y="256324"/>
                    <a:pt x="208015" y="275928"/>
                    <a:pt x="232172" y="275928"/>
                  </a:cubicBezTo>
                  <a:cubicBezTo>
                    <a:pt x="256324" y="275928"/>
                    <a:pt x="275922" y="256324"/>
                    <a:pt x="275922" y="232172"/>
                  </a:cubicBezTo>
                  <a:cubicBezTo>
                    <a:pt x="275922" y="208020"/>
                    <a:pt x="256324" y="188416"/>
                    <a:pt x="232172" y="188416"/>
                  </a:cubicBezTo>
                  <a:close/>
                  <a:moveTo>
                    <a:pt x="232172" y="173831"/>
                  </a:moveTo>
                  <a:cubicBezTo>
                    <a:pt x="264389" y="173831"/>
                    <a:pt x="290513" y="199939"/>
                    <a:pt x="290513" y="232172"/>
                  </a:cubicBezTo>
                  <a:cubicBezTo>
                    <a:pt x="290513" y="264400"/>
                    <a:pt x="264389" y="290508"/>
                    <a:pt x="232172" y="290508"/>
                  </a:cubicBezTo>
                  <a:cubicBezTo>
                    <a:pt x="199923" y="290508"/>
                    <a:pt x="173831" y="264400"/>
                    <a:pt x="173831" y="232172"/>
                  </a:cubicBezTo>
                  <a:cubicBezTo>
                    <a:pt x="173831" y="199939"/>
                    <a:pt x="199923" y="173831"/>
                    <a:pt x="232172" y="173831"/>
                  </a:cubicBezTo>
                  <a:close/>
                  <a:moveTo>
                    <a:pt x="232569" y="142866"/>
                  </a:moveTo>
                  <a:cubicBezTo>
                    <a:pt x="183462" y="142866"/>
                    <a:pt x="143669" y="182687"/>
                    <a:pt x="143669" y="231775"/>
                  </a:cubicBezTo>
                  <a:cubicBezTo>
                    <a:pt x="143669" y="280854"/>
                    <a:pt x="183462" y="320675"/>
                    <a:pt x="232569" y="320675"/>
                  </a:cubicBezTo>
                  <a:cubicBezTo>
                    <a:pt x="281638" y="320675"/>
                    <a:pt x="321469" y="280854"/>
                    <a:pt x="321469" y="231775"/>
                  </a:cubicBezTo>
                  <a:cubicBezTo>
                    <a:pt x="321469" y="182687"/>
                    <a:pt x="281638" y="142866"/>
                    <a:pt x="232569" y="142866"/>
                  </a:cubicBezTo>
                  <a:close/>
                  <a:moveTo>
                    <a:pt x="232569" y="130175"/>
                  </a:moveTo>
                  <a:cubicBezTo>
                    <a:pt x="288666" y="130175"/>
                    <a:pt x="334160" y="175669"/>
                    <a:pt x="334160" y="231775"/>
                  </a:cubicBezTo>
                  <a:cubicBezTo>
                    <a:pt x="334160" y="287871"/>
                    <a:pt x="288666" y="333375"/>
                    <a:pt x="232569" y="333375"/>
                  </a:cubicBezTo>
                  <a:cubicBezTo>
                    <a:pt x="176463" y="333375"/>
                    <a:pt x="130969" y="287871"/>
                    <a:pt x="130969" y="231775"/>
                  </a:cubicBezTo>
                  <a:cubicBezTo>
                    <a:pt x="130969" y="175669"/>
                    <a:pt x="176463" y="130175"/>
                    <a:pt x="232569" y="130175"/>
                  </a:cubicBezTo>
                  <a:close/>
                  <a:moveTo>
                    <a:pt x="212416" y="29021"/>
                  </a:moveTo>
                  <a:lnTo>
                    <a:pt x="203516" y="73521"/>
                  </a:lnTo>
                  <a:cubicBezTo>
                    <a:pt x="201495" y="83582"/>
                    <a:pt x="194315" y="91837"/>
                    <a:pt x="184577" y="95233"/>
                  </a:cubicBezTo>
                  <a:cubicBezTo>
                    <a:pt x="179224" y="97104"/>
                    <a:pt x="174022" y="99296"/>
                    <a:pt x="168991" y="101726"/>
                  </a:cubicBezTo>
                  <a:cubicBezTo>
                    <a:pt x="164971" y="103660"/>
                    <a:pt x="160671" y="104606"/>
                    <a:pt x="156351" y="104606"/>
                  </a:cubicBezTo>
                  <a:cubicBezTo>
                    <a:pt x="150718" y="104606"/>
                    <a:pt x="145107" y="102973"/>
                    <a:pt x="140270" y="99726"/>
                  </a:cubicBezTo>
                  <a:lnTo>
                    <a:pt x="102478" y="74553"/>
                  </a:lnTo>
                  <a:lnTo>
                    <a:pt x="74553" y="102478"/>
                  </a:lnTo>
                  <a:lnTo>
                    <a:pt x="99726" y="140249"/>
                  </a:lnTo>
                  <a:cubicBezTo>
                    <a:pt x="105445" y="148826"/>
                    <a:pt x="106197" y="159747"/>
                    <a:pt x="101704" y="169013"/>
                  </a:cubicBezTo>
                  <a:cubicBezTo>
                    <a:pt x="99253" y="174043"/>
                    <a:pt x="97082" y="179245"/>
                    <a:pt x="95212" y="184620"/>
                  </a:cubicBezTo>
                  <a:cubicBezTo>
                    <a:pt x="91858" y="194315"/>
                    <a:pt x="83582" y="201517"/>
                    <a:pt x="73500" y="203538"/>
                  </a:cubicBezTo>
                  <a:lnTo>
                    <a:pt x="29000" y="212437"/>
                  </a:lnTo>
                  <a:lnTo>
                    <a:pt x="29021" y="251907"/>
                  </a:lnTo>
                  <a:lnTo>
                    <a:pt x="73500" y="260828"/>
                  </a:lnTo>
                  <a:cubicBezTo>
                    <a:pt x="83582" y="262849"/>
                    <a:pt x="91858" y="270029"/>
                    <a:pt x="95212" y="279746"/>
                  </a:cubicBezTo>
                  <a:cubicBezTo>
                    <a:pt x="97082" y="285120"/>
                    <a:pt x="99275" y="290301"/>
                    <a:pt x="101726" y="295331"/>
                  </a:cubicBezTo>
                  <a:cubicBezTo>
                    <a:pt x="106176" y="304597"/>
                    <a:pt x="105423" y="315518"/>
                    <a:pt x="99726" y="324073"/>
                  </a:cubicBezTo>
                  <a:lnTo>
                    <a:pt x="74553" y="361866"/>
                  </a:lnTo>
                  <a:lnTo>
                    <a:pt x="102478" y="389791"/>
                  </a:lnTo>
                  <a:lnTo>
                    <a:pt x="140270" y="364596"/>
                  </a:lnTo>
                  <a:cubicBezTo>
                    <a:pt x="145107" y="361371"/>
                    <a:pt x="150718" y="359716"/>
                    <a:pt x="156351" y="359716"/>
                  </a:cubicBezTo>
                  <a:cubicBezTo>
                    <a:pt x="160671" y="359716"/>
                    <a:pt x="164992" y="360684"/>
                    <a:pt x="168991" y="362640"/>
                  </a:cubicBezTo>
                  <a:cubicBezTo>
                    <a:pt x="174043" y="365091"/>
                    <a:pt x="179267" y="367240"/>
                    <a:pt x="184620" y="369111"/>
                  </a:cubicBezTo>
                  <a:cubicBezTo>
                    <a:pt x="194315" y="372486"/>
                    <a:pt x="201495" y="380762"/>
                    <a:pt x="203516" y="390823"/>
                  </a:cubicBezTo>
                  <a:lnTo>
                    <a:pt x="212416" y="435301"/>
                  </a:lnTo>
                  <a:lnTo>
                    <a:pt x="251885" y="435301"/>
                  </a:lnTo>
                  <a:lnTo>
                    <a:pt x="260828" y="390823"/>
                  </a:lnTo>
                  <a:cubicBezTo>
                    <a:pt x="262827" y="380762"/>
                    <a:pt x="270029" y="372486"/>
                    <a:pt x="279724" y="369111"/>
                  </a:cubicBezTo>
                  <a:cubicBezTo>
                    <a:pt x="285099" y="367240"/>
                    <a:pt x="290301" y="365048"/>
                    <a:pt x="295332" y="362618"/>
                  </a:cubicBezTo>
                  <a:cubicBezTo>
                    <a:pt x="299330" y="360684"/>
                    <a:pt x="303673" y="359716"/>
                    <a:pt x="307972" y="359716"/>
                  </a:cubicBezTo>
                  <a:cubicBezTo>
                    <a:pt x="313626" y="359716"/>
                    <a:pt x="319237" y="361371"/>
                    <a:pt x="324074" y="364596"/>
                  </a:cubicBezTo>
                  <a:lnTo>
                    <a:pt x="361845" y="389791"/>
                  </a:lnTo>
                  <a:lnTo>
                    <a:pt x="389770" y="361866"/>
                  </a:lnTo>
                  <a:lnTo>
                    <a:pt x="364575" y="324073"/>
                  </a:lnTo>
                  <a:cubicBezTo>
                    <a:pt x="358878" y="315518"/>
                    <a:pt x="358104" y="304597"/>
                    <a:pt x="362618" y="295331"/>
                  </a:cubicBezTo>
                  <a:cubicBezTo>
                    <a:pt x="365048" y="290280"/>
                    <a:pt x="367240" y="285077"/>
                    <a:pt x="369111" y="279724"/>
                  </a:cubicBezTo>
                  <a:cubicBezTo>
                    <a:pt x="372486" y="270029"/>
                    <a:pt x="380719" y="262827"/>
                    <a:pt x="390823" y="260807"/>
                  </a:cubicBezTo>
                  <a:cubicBezTo>
                    <a:pt x="390823" y="260807"/>
                    <a:pt x="435323" y="251907"/>
                    <a:pt x="435323" y="251907"/>
                  </a:cubicBezTo>
                  <a:lnTo>
                    <a:pt x="435280" y="212437"/>
                  </a:lnTo>
                  <a:lnTo>
                    <a:pt x="390823" y="203516"/>
                  </a:lnTo>
                  <a:cubicBezTo>
                    <a:pt x="380719" y="201495"/>
                    <a:pt x="372486" y="194315"/>
                    <a:pt x="369111" y="184598"/>
                  </a:cubicBezTo>
                  <a:cubicBezTo>
                    <a:pt x="367240" y="179224"/>
                    <a:pt x="365026" y="174043"/>
                    <a:pt x="362597" y="168991"/>
                  </a:cubicBezTo>
                  <a:cubicBezTo>
                    <a:pt x="358147" y="159747"/>
                    <a:pt x="358878" y="148826"/>
                    <a:pt x="364575" y="140249"/>
                  </a:cubicBezTo>
                  <a:lnTo>
                    <a:pt x="389770" y="102478"/>
                  </a:lnTo>
                  <a:lnTo>
                    <a:pt x="361845" y="74553"/>
                  </a:lnTo>
                  <a:lnTo>
                    <a:pt x="324074" y="99726"/>
                  </a:lnTo>
                  <a:cubicBezTo>
                    <a:pt x="319237" y="102973"/>
                    <a:pt x="313626" y="104606"/>
                    <a:pt x="307972" y="104606"/>
                  </a:cubicBezTo>
                  <a:cubicBezTo>
                    <a:pt x="303651" y="104606"/>
                    <a:pt x="299330" y="103660"/>
                    <a:pt x="295310" y="101704"/>
                  </a:cubicBezTo>
                  <a:cubicBezTo>
                    <a:pt x="290258" y="99253"/>
                    <a:pt x="285077" y="97104"/>
                    <a:pt x="279724" y="95233"/>
                  </a:cubicBezTo>
                  <a:cubicBezTo>
                    <a:pt x="270008" y="91837"/>
                    <a:pt x="262806" y="83582"/>
                    <a:pt x="260785" y="73521"/>
                  </a:cubicBezTo>
                  <a:lnTo>
                    <a:pt x="251885" y="29021"/>
                  </a:lnTo>
                  <a:close/>
                  <a:moveTo>
                    <a:pt x="212416" y="0"/>
                  </a:moveTo>
                  <a:lnTo>
                    <a:pt x="251885" y="0"/>
                  </a:lnTo>
                  <a:cubicBezTo>
                    <a:pt x="265730" y="0"/>
                    <a:pt x="277661" y="9760"/>
                    <a:pt x="280348" y="23325"/>
                  </a:cubicBezTo>
                  <a:lnTo>
                    <a:pt x="289248" y="67824"/>
                  </a:lnTo>
                  <a:cubicBezTo>
                    <a:pt x="295675" y="70038"/>
                    <a:pt x="301910" y="72661"/>
                    <a:pt x="307972" y="75585"/>
                  </a:cubicBezTo>
                  <a:lnTo>
                    <a:pt x="345764" y="50411"/>
                  </a:lnTo>
                  <a:cubicBezTo>
                    <a:pt x="350666" y="47144"/>
                    <a:pt x="356277" y="45531"/>
                    <a:pt x="361823" y="45531"/>
                  </a:cubicBezTo>
                  <a:cubicBezTo>
                    <a:pt x="369347" y="45531"/>
                    <a:pt x="376764" y="48434"/>
                    <a:pt x="382375" y="54044"/>
                  </a:cubicBezTo>
                  <a:lnTo>
                    <a:pt x="410278" y="81970"/>
                  </a:lnTo>
                  <a:cubicBezTo>
                    <a:pt x="420059" y="91751"/>
                    <a:pt x="421586" y="107057"/>
                    <a:pt x="413911" y="118580"/>
                  </a:cubicBezTo>
                  <a:lnTo>
                    <a:pt x="388716" y="156351"/>
                  </a:lnTo>
                  <a:cubicBezTo>
                    <a:pt x="391640" y="162391"/>
                    <a:pt x="394284" y="168626"/>
                    <a:pt x="396520" y="175053"/>
                  </a:cubicBezTo>
                  <a:lnTo>
                    <a:pt x="440976" y="183975"/>
                  </a:lnTo>
                  <a:cubicBezTo>
                    <a:pt x="454563" y="186684"/>
                    <a:pt x="464323" y="198593"/>
                    <a:pt x="464323" y="212437"/>
                  </a:cubicBezTo>
                  <a:lnTo>
                    <a:pt x="464323" y="251907"/>
                  </a:lnTo>
                  <a:cubicBezTo>
                    <a:pt x="464323" y="265730"/>
                    <a:pt x="454563" y="277661"/>
                    <a:pt x="440976" y="280369"/>
                  </a:cubicBezTo>
                  <a:lnTo>
                    <a:pt x="396520" y="289269"/>
                  </a:lnTo>
                  <a:cubicBezTo>
                    <a:pt x="394284" y="295697"/>
                    <a:pt x="391661" y="301931"/>
                    <a:pt x="388716" y="307972"/>
                  </a:cubicBezTo>
                  <a:lnTo>
                    <a:pt x="413911" y="345743"/>
                  </a:lnTo>
                  <a:cubicBezTo>
                    <a:pt x="421586" y="357265"/>
                    <a:pt x="420059" y="372593"/>
                    <a:pt x="410278" y="382374"/>
                  </a:cubicBezTo>
                  <a:lnTo>
                    <a:pt x="382375" y="410300"/>
                  </a:lnTo>
                  <a:cubicBezTo>
                    <a:pt x="376764" y="415889"/>
                    <a:pt x="369347" y="418813"/>
                    <a:pt x="361823" y="418813"/>
                  </a:cubicBezTo>
                  <a:cubicBezTo>
                    <a:pt x="356277" y="418813"/>
                    <a:pt x="350666" y="417179"/>
                    <a:pt x="345764" y="413911"/>
                  </a:cubicBezTo>
                  <a:lnTo>
                    <a:pt x="307972" y="388738"/>
                  </a:lnTo>
                  <a:cubicBezTo>
                    <a:pt x="301953" y="391661"/>
                    <a:pt x="295697" y="394284"/>
                    <a:pt x="289269" y="396520"/>
                  </a:cubicBezTo>
                  <a:lnTo>
                    <a:pt x="280348" y="440998"/>
                  </a:lnTo>
                  <a:cubicBezTo>
                    <a:pt x="277661" y="454584"/>
                    <a:pt x="265730" y="464323"/>
                    <a:pt x="251885" y="464323"/>
                  </a:cubicBezTo>
                  <a:lnTo>
                    <a:pt x="212416" y="464323"/>
                  </a:lnTo>
                  <a:cubicBezTo>
                    <a:pt x="198593" y="464323"/>
                    <a:pt x="186684" y="454584"/>
                    <a:pt x="183953" y="440998"/>
                  </a:cubicBezTo>
                  <a:lnTo>
                    <a:pt x="175054" y="396520"/>
                  </a:lnTo>
                  <a:cubicBezTo>
                    <a:pt x="168604" y="394284"/>
                    <a:pt x="162391" y="391683"/>
                    <a:pt x="156351" y="388738"/>
                  </a:cubicBezTo>
                  <a:lnTo>
                    <a:pt x="118580" y="413911"/>
                  </a:lnTo>
                  <a:cubicBezTo>
                    <a:pt x="113657" y="417179"/>
                    <a:pt x="108046" y="418813"/>
                    <a:pt x="102478" y="418813"/>
                  </a:cubicBezTo>
                  <a:cubicBezTo>
                    <a:pt x="94997" y="418813"/>
                    <a:pt x="87559" y="415889"/>
                    <a:pt x="81948" y="410300"/>
                  </a:cubicBezTo>
                  <a:lnTo>
                    <a:pt x="54044" y="382374"/>
                  </a:lnTo>
                  <a:cubicBezTo>
                    <a:pt x="44263" y="372593"/>
                    <a:pt x="42737" y="357265"/>
                    <a:pt x="50411" y="345743"/>
                  </a:cubicBezTo>
                  <a:lnTo>
                    <a:pt x="75585" y="307972"/>
                  </a:lnTo>
                  <a:cubicBezTo>
                    <a:pt x="72661" y="301953"/>
                    <a:pt x="70038" y="295697"/>
                    <a:pt x="67803" y="289269"/>
                  </a:cubicBezTo>
                  <a:lnTo>
                    <a:pt x="23325" y="280369"/>
                  </a:lnTo>
                  <a:cubicBezTo>
                    <a:pt x="9760" y="277661"/>
                    <a:pt x="0" y="265730"/>
                    <a:pt x="0" y="251907"/>
                  </a:cubicBezTo>
                  <a:lnTo>
                    <a:pt x="0" y="212437"/>
                  </a:lnTo>
                  <a:cubicBezTo>
                    <a:pt x="0" y="198593"/>
                    <a:pt x="9760" y="186684"/>
                    <a:pt x="23325" y="183975"/>
                  </a:cubicBezTo>
                  <a:lnTo>
                    <a:pt x="67803" y="175075"/>
                  </a:lnTo>
                  <a:cubicBezTo>
                    <a:pt x="70038" y="168626"/>
                    <a:pt x="72661" y="162413"/>
                    <a:pt x="75585" y="156351"/>
                  </a:cubicBezTo>
                  <a:lnTo>
                    <a:pt x="50411" y="118580"/>
                  </a:lnTo>
                  <a:cubicBezTo>
                    <a:pt x="42737" y="107057"/>
                    <a:pt x="44263" y="91751"/>
                    <a:pt x="54044" y="81970"/>
                  </a:cubicBezTo>
                  <a:lnTo>
                    <a:pt x="81948" y="54044"/>
                  </a:lnTo>
                  <a:cubicBezTo>
                    <a:pt x="87559" y="48434"/>
                    <a:pt x="94997" y="45531"/>
                    <a:pt x="102478" y="45531"/>
                  </a:cubicBezTo>
                  <a:cubicBezTo>
                    <a:pt x="108046" y="45531"/>
                    <a:pt x="113657" y="47144"/>
                    <a:pt x="118580" y="50411"/>
                  </a:cubicBezTo>
                  <a:lnTo>
                    <a:pt x="156351" y="75585"/>
                  </a:lnTo>
                  <a:cubicBezTo>
                    <a:pt x="162391" y="72683"/>
                    <a:pt x="168604" y="70038"/>
                    <a:pt x="175054" y="67824"/>
                  </a:cubicBezTo>
                  <a:lnTo>
                    <a:pt x="183953" y="23325"/>
                  </a:lnTo>
                  <a:cubicBezTo>
                    <a:pt x="186684" y="9760"/>
                    <a:pt x="198593" y="0"/>
                    <a:pt x="212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350"/>
            </a:p>
          </p:txBody>
        </p:sp>
      </p:grpSp>
      <p:pic>
        <p:nvPicPr>
          <p:cNvPr id="2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65" y="1672114"/>
            <a:ext cx="4908233" cy="4076224"/>
          </a:xfrm>
          <a:prstGeom prst="rect">
            <a:avLst/>
          </a:prstGeom>
        </p:spPr>
      </p:pic>
      <p:cxnSp>
        <p:nvCxnSpPr>
          <p:cNvPr id="3" name="肘形连接符 2"/>
          <p:cNvCxnSpPr/>
          <p:nvPr/>
        </p:nvCxnSpPr>
        <p:spPr>
          <a:xfrm flipV="1">
            <a:off x="3370898" y="2690336"/>
            <a:ext cx="572453" cy="172879"/>
          </a:xfrm>
          <a:prstGeom prst="bentConnector3">
            <a:avLst>
              <a:gd name="adj1" fmla="val 50083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375184" y="3495675"/>
            <a:ext cx="630555" cy="1348264"/>
            <a:chOff x="6956" y="5530"/>
            <a:chExt cx="1324" cy="2831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7392" y="5562"/>
              <a:ext cx="888" cy="5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384" y="5530"/>
              <a:ext cx="32" cy="283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 flipV="1">
              <a:off x="6956" y="8352"/>
              <a:ext cx="503" cy="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57689" y="1145858"/>
            <a:ext cx="4010025" cy="446723"/>
            <a:chOff x="2256" y="554"/>
            <a:chExt cx="8420" cy="938"/>
          </a:xfrm>
        </p:grpSpPr>
        <p:sp>
          <p:nvSpPr>
            <p:cNvPr id="10" name="ï$1ïḋê"/>
            <p:cNvSpPr/>
            <p:nvPr/>
          </p:nvSpPr>
          <p:spPr bwMode="auto">
            <a:xfrm>
              <a:off x="2256" y="554"/>
              <a:ext cx="1304" cy="938"/>
            </a:xfrm>
            <a:prstGeom prst="parallelogram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68580" tIns="34290" rIns="68580" bIns="34290" anchor="ctr" anchorCtr="1" forceAA="0" compatLnSpc="1">
              <a:noAutofit/>
            </a:bodyPr>
            <a:p>
              <a:pPr algn="ctr"/>
              <a:r>
                <a:rPr lang="en-US" altLang="zh-CN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iS1iḑè"/>
            <p:cNvSpPr/>
            <p:nvPr/>
          </p:nvSpPr>
          <p:spPr bwMode="auto">
            <a:xfrm>
              <a:off x="2256" y="554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68580" tIns="34290" rIns="68580" bIns="34290" anchor="ctr" anchorCtr="1" forceAA="0" compatLnSpc="1">
              <a:noAutofit/>
            </a:bodyPr>
            <a:p>
              <a:pPr>
                <a:lnSpc>
                  <a:spcPct val="120000"/>
                </a:lnSpc>
              </a:pPr>
              <a:r>
                <a:rPr lang="zh-CN" dirty="0">
                  <a:sym typeface="+mn-ea"/>
                </a:rPr>
                <a:t>文件报错</a:t>
              </a:r>
              <a:endParaRPr 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pic>
        <p:nvPicPr>
          <p:cNvPr id="17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7660" y="3555683"/>
            <a:ext cx="4603909" cy="244506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5736" y="1694974"/>
            <a:ext cx="3961924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50"/>
              <a:t>Paste your file</a:t>
            </a:r>
            <a:r>
              <a:rPr lang="zh-CN" altLang="en-US" sz="1350"/>
              <a:t>框输入数据</a:t>
            </a:r>
            <a:r>
              <a:rPr lang="en-US" altLang="zh-CN" sz="1350"/>
              <a:t>Submit</a:t>
            </a:r>
            <a:r>
              <a:rPr lang="zh-CN" altLang="en-US" sz="1350"/>
              <a:t>后进行报错检查</a:t>
            </a:r>
            <a:endParaRPr lang="zh-CN" altLang="en-US" sz="1350"/>
          </a:p>
          <a:p>
            <a:r>
              <a:rPr lang="en-US" altLang="zh-CN" sz="1350"/>
              <a:t>Upload Data</a:t>
            </a:r>
            <a:r>
              <a:rPr lang="zh-CN" altLang="en-US" sz="1350"/>
              <a:t>上传数据</a:t>
            </a:r>
            <a:r>
              <a:rPr lang="en-US" altLang="zh-CN" sz="1350"/>
              <a:t>Start Plot</a:t>
            </a:r>
            <a:r>
              <a:rPr lang="zh-CN" altLang="en-US" sz="1350"/>
              <a:t>后进行报错检查</a:t>
            </a:r>
            <a:endParaRPr lang="zh-CN" altLang="en-US" sz="1350"/>
          </a:p>
          <a:p>
            <a:endParaRPr lang="zh-CN" altLang="en-US" sz="1350"/>
          </a:p>
          <a:p>
            <a:r>
              <a:rPr lang="zh-CN" altLang="en-US" sz="1350"/>
              <a:t>报错检查输入三种类型的提示：</a:t>
            </a:r>
            <a:endParaRPr lang="zh-CN" altLang="en-US" sz="1350"/>
          </a:p>
          <a:p>
            <a:r>
              <a:rPr lang="en-US" altLang="zh-CN" sz="1350"/>
              <a:t>1.“</a:t>
            </a:r>
            <a:r>
              <a:rPr lang="en-US" altLang="zh-CN" sz="1350">
                <a:solidFill>
                  <a:srgbClr val="FF0000"/>
                </a:solidFill>
                <a:sym typeface="+mn-ea"/>
              </a:rPr>
              <a:t>Warning</a:t>
            </a:r>
            <a:r>
              <a:rPr lang="zh-CN" altLang="en-US" sz="1350">
                <a:solidFill>
                  <a:srgbClr val="FF0000"/>
                </a:solidFill>
                <a:sym typeface="+mn-ea"/>
              </a:rPr>
              <a:t>：</a:t>
            </a:r>
            <a:r>
              <a:rPr lang="en-US" altLang="zh-CN" sz="1350">
                <a:solidFill>
                  <a:srgbClr val="FF0000"/>
                </a:solidFill>
                <a:sym typeface="+mn-ea"/>
              </a:rPr>
              <a:t>Please input file</a:t>
            </a:r>
            <a:r>
              <a:rPr lang="zh-CN" altLang="en-US" sz="1350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 sz="1350">
                <a:solidFill>
                  <a:srgbClr val="FF0000"/>
                </a:solidFill>
                <a:sym typeface="+mn-ea"/>
              </a:rPr>
              <a:t>Click Reload.”</a:t>
            </a:r>
            <a:r>
              <a:rPr lang="zh-CN" altLang="en-US" sz="1350">
                <a:solidFill>
                  <a:schemeClr val="tx1"/>
                </a:solidFill>
                <a:sym typeface="+mn-ea"/>
              </a:rPr>
              <a:t>表示没有输入任何数据的情况下点击</a:t>
            </a:r>
            <a:r>
              <a:rPr lang="en-US" altLang="zh-CN" sz="1350">
                <a:solidFill>
                  <a:schemeClr val="tx1"/>
                </a:solidFill>
                <a:sym typeface="+mn-ea"/>
              </a:rPr>
              <a:t>submit</a:t>
            </a:r>
            <a:r>
              <a:rPr lang="zh-CN" altLang="en-US" sz="135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1350">
              <a:solidFill>
                <a:schemeClr val="tx1"/>
              </a:solidFill>
              <a:sym typeface="+mn-ea"/>
            </a:endParaRPr>
          </a:p>
          <a:p>
            <a:endParaRPr lang="zh-CN" altLang="en-US" sz="1350"/>
          </a:p>
          <a:p>
            <a:r>
              <a:rPr lang="en-US" altLang="zh-CN" sz="1350"/>
              <a:t>2.</a:t>
            </a:r>
            <a:r>
              <a:rPr lang="en-US" altLang="zh-CN" sz="1350">
                <a:solidFill>
                  <a:srgbClr val="FF0000"/>
                </a:solidFill>
              </a:rPr>
              <a:t>“</a:t>
            </a:r>
            <a:r>
              <a:rPr sz="1350">
                <a:solidFill>
                  <a:srgbClr val="FF0000"/>
                </a:solidFill>
              </a:rPr>
              <a:t>Warning: The input include null value, you can impute your data and Click Reload</a:t>
            </a:r>
            <a:r>
              <a:rPr lang="en-US" sz="1350">
                <a:solidFill>
                  <a:srgbClr val="FF0000"/>
                </a:solidFill>
              </a:rPr>
              <a:t>.</a:t>
            </a:r>
            <a:r>
              <a:rPr lang="en-US" altLang="zh-CN" sz="1350">
                <a:solidFill>
                  <a:srgbClr val="FF0000"/>
                </a:solidFill>
              </a:rPr>
              <a:t>”</a:t>
            </a:r>
            <a:r>
              <a:rPr lang="zh-CN" altLang="en-US" sz="1350"/>
              <a:t>表示文件中包含空值（例如数据缺失）。</a:t>
            </a:r>
            <a:endParaRPr lang="zh-CN" altLang="en-US" sz="1350"/>
          </a:p>
          <a:p>
            <a:endParaRPr lang="zh-CN" altLang="en-US" sz="1350"/>
          </a:p>
          <a:p>
            <a:endParaRPr lang="zh-CN" altLang="en-US" sz="1350"/>
          </a:p>
          <a:p>
            <a:r>
              <a:rPr lang="en-US" altLang="zh-CN" sz="1350"/>
              <a:t>3.</a:t>
            </a:r>
            <a:r>
              <a:rPr lang="en-US" altLang="zh-CN" sz="1350">
                <a:solidFill>
                  <a:srgbClr val="FF0000"/>
                </a:solidFill>
              </a:rPr>
              <a:t>“</a:t>
            </a:r>
            <a:r>
              <a:rPr sz="1350">
                <a:solidFill>
                  <a:srgbClr val="FF0000"/>
                </a:solidFill>
              </a:rPr>
              <a:t>Warning: The input include NA, remove NA value in your data and Click Reload</a:t>
            </a:r>
            <a:r>
              <a:rPr lang="en-US" altLang="zh-CN" sz="1350">
                <a:solidFill>
                  <a:srgbClr val="FF0000"/>
                </a:solidFill>
              </a:rPr>
              <a:t>”</a:t>
            </a:r>
            <a:r>
              <a:rPr lang="zh-CN" altLang="en-US" sz="1350"/>
              <a:t>表示数据中包含</a:t>
            </a:r>
            <a:r>
              <a:rPr lang="en-US" altLang="zh-CN" sz="1350"/>
              <a:t>NA</a:t>
            </a:r>
            <a:r>
              <a:rPr lang="zh-CN" altLang="en-US" sz="1350"/>
              <a:t>值。</a:t>
            </a:r>
            <a:endParaRPr lang="zh-CN" altLang="en-US" sz="1350"/>
          </a:p>
          <a:p>
            <a:endParaRPr lang="zh-CN" altLang="en-US" sz="1350"/>
          </a:p>
          <a:p>
            <a:r>
              <a:rPr lang="en-US" altLang="zh-CN" sz="1350"/>
              <a:t>4.</a:t>
            </a:r>
            <a:r>
              <a:rPr lang="zh-CN" altLang="en-US" sz="1350"/>
              <a:t>若分隔符非默认模式同时未指其他定分隔符，数据会出现不规则展示，此时需修改分隔符。</a:t>
            </a:r>
            <a:endParaRPr lang="zh-CN" altLang="en-US" sz="1350"/>
          </a:p>
          <a:p>
            <a:endParaRPr lang="zh-CN" altLang="en-US" sz="1350"/>
          </a:p>
          <a:p>
            <a:r>
              <a:rPr lang="zh-CN" altLang="en-US" sz="1350" dirty="0">
                <a:sym typeface="+mn-ea"/>
              </a:rPr>
              <a:t>若文件检查无误，点击</a:t>
            </a:r>
            <a:r>
              <a:rPr lang="en-US" altLang="zh-CN" sz="1350" dirty="0">
                <a:sym typeface="+mn-ea"/>
              </a:rPr>
              <a:t>StartPlot</a:t>
            </a:r>
            <a:r>
              <a:rPr lang="zh-CN" altLang="en-US" sz="1350" dirty="0">
                <a:sym typeface="+mn-ea"/>
              </a:rPr>
              <a:t>进入绘图界面</a:t>
            </a:r>
            <a:endParaRPr lang="zh-CN" altLang="en-US" sz="135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83" y="1592580"/>
            <a:ext cx="4613910" cy="21655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57689" y="1145858"/>
            <a:ext cx="4010025" cy="446723"/>
            <a:chOff x="2256" y="554"/>
            <a:chExt cx="8420" cy="938"/>
          </a:xfrm>
        </p:grpSpPr>
        <p:sp>
          <p:nvSpPr>
            <p:cNvPr id="10" name="ï$1ïḋê"/>
            <p:cNvSpPr/>
            <p:nvPr/>
          </p:nvSpPr>
          <p:spPr bwMode="auto">
            <a:xfrm>
              <a:off x="2256" y="554"/>
              <a:ext cx="1304" cy="938"/>
            </a:xfrm>
            <a:prstGeom prst="parallelogram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68580" tIns="34290" rIns="68580" bIns="34290" anchor="ctr" anchorCtr="1" forceAA="0" compatLnSpc="1">
              <a:noAutofit/>
            </a:bodyPr>
            <a:p>
              <a:pPr algn="ctr"/>
              <a:r>
                <a:rPr lang="en-US" altLang="zh-CN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iS1iḑè"/>
            <p:cNvSpPr/>
            <p:nvPr/>
          </p:nvSpPr>
          <p:spPr bwMode="auto">
            <a:xfrm>
              <a:off x="2256" y="554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68580" tIns="34290" rIns="68580" bIns="34290" anchor="ctr" anchorCtr="1" forceAA="0" compatLnSpc="1">
              <a:noAutofit/>
            </a:bodyPr>
            <a:p>
              <a:pPr>
                <a:lnSpc>
                  <a:spcPct val="120000"/>
                </a:lnSpc>
              </a:pPr>
              <a:r>
                <a:rPr lang="zh-CN" dirty="0">
                  <a:sym typeface="+mn-ea"/>
                </a:rPr>
                <a:t>绘图</a:t>
              </a:r>
              <a:endParaRPr 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89359" y="1829753"/>
            <a:ext cx="6654641" cy="3727133"/>
            <a:chOff x="1500" y="2568"/>
            <a:chExt cx="12635" cy="6720"/>
          </a:xfrm>
        </p:grpSpPr>
        <p:pic>
          <p:nvPicPr>
            <p:cNvPr id="6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01" y="2568"/>
              <a:ext cx="12634" cy="672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500" y="3827"/>
              <a:ext cx="1885" cy="53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00" y="5110"/>
              <a:ext cx="1885" cy="53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00" y="6174"/>
              <a:ext cx="1885" cy="53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01" y="7947"/>
              <a:ext cx="1885" cy="53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40" y="3897"/>
              <a:ext cx="2397" cy="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350">
                  <a:solidFill>
                    <a:srgbClr val="A80C26"/>
                  </a:solidFill>
                </a:rPr>
                <a:t>因素</a:t>
              </a:r>
              <a:r>
                <a:rPr lang="en-US" altLang="zh-CN" sz="1350">
                  <a:solidFill>
                    <a:srgbClr val="A80C26"/>
                  </a:solidFill>
                </a:rPr>
                <a:t>1</a:t>
              </a:r>
              <a:endParaRPr lang="en-US" altLang="zh-CN" sz="1350">
                <a:solidFill>
                  <a:srgbClr val="A80C26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40" y="5181"/>
              <a:ext cx="2396" cy="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1350">
                  <a:solidFill>
                    <a:srgbClr val="A80C26"/>
                  </a:solidFill>
                </a:rPr>
                <a:t>因</a:t>
              </a:r>
              <a:r>
                <a:rPr lang="zh-CN" altLang="en-US" sz="1350">
                  <a:solidFill>
                    <a:srgbClr val="A80C26"/>
                  </a:solidFill>
                </a:rPr>
                <a:t>变量选择</a:t>
              </a:r>
              <a:endParaRPr lang="zh-CN" altLang="en-US" sz="1350">
                <a:solidFill>
                  <a:srgbClr val="A80C26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40" y="6210"/>
              <a:ext cx="2856" cy="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350">
                  <a:solidFill>
                    <a:srgbClr val="A80C26"/>
                  </a:solidFill>
                </a:rPr>
                <a:t>因素</a:t>
              </a:r>
              <a:r>
                <a:rPr lang="en-US" altLang="zh-CN" sz="1350">
                  <a:solidFill>
                    <a:srgbClr val="A80C26"/>
                  </a:solidFill>
                </a:rPr>
                <a:t>2</a:t>
              </a:r>
              <a:endParaRPr lang="en-US" altLang="zh-CN" sz="1350">
                <a:solidFill>
                  <a:srgbClr val="A80C26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40" y="7947"/>
              <a:ext cx="1821" cy="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350">
                  <a:solidFill>
                    <a:srgbClr val="A80C26"/>
                  </a:solidFill>
                </a:rPr>
                <a:t>图片类型</a:t>
              </a:r>
              <a:endParaRPr lang="zh-CN" altLang="en-US" sz="1350">
                <a:solidFill>
                  <a:srgbClr val="A80C26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0963" y="1986439"/>
            <a:ext cx="2408873" cy="3207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/>
              <a:t>首先选择分析所用不同变量</a:t>
            </a:r>
            <a:endParaRPr lang="zh-CN" altLang="en-US" sz="1350"/>
          </a:p>
          <a:p>
            <a:r>
              <a:rPr lang="zh-CN" altLang="en-US" sz="1350">
                <a:solidFill>
                  <a:srgbClr val="FF0000"/>
                </a:solidFill>
              </a:rPr>
              <a:t>（系统会自动获取输入数据的列名出现在每个选择框的下拉列表中）</a:t>
            </a:r>
            <a:endParaRPr lang="zh-CN" altLang="en-US" sz="1350"/>
          </a:p>
          <a:p>
            <a:endParaRPr lang="zh-CN" altLang="en-US" sz="1350"/>
          </a:p>
          <a:p>
            <a:r>
              <a:rPr lang="zh-CN" altLang="en-US" sz="1350"/>
              <a:t>需要选择的不同变量包括：</a:t>
            </a:r>
            <a:endParaRPr lang="zh-CN" altLang="en-US" sz="1350"/>
          </a:p>
          <a:p>
            <a:r>
              <a:rPr lang="en-US" altLang="zh-CN" sz="1350"/>
              <a:t>X</a:t>
            </a:r>
            <a:r>
              <a:rPr lang="zh-CN" altLang="en-US" sz="1350"/>
              <a:t>轴上因素</a:t>
            </a:r>
            <a:r>
              <a:rPr lang="en-US" altLang="zh-CN" sz="1350"/>
              <a:t>1</a:t>
            </a:r>
            <a:endParaRPr lang="zh-CN" altLang="en-US" sz="1350"/>
          </a:p>
          <a:p>
            <a:r>
              <a:rPr lang="en-US" altLang="zh-CN" sz="1350"/>
              <a:t>Y</a:t>
            </a:r>
            <a:r>
              <a:rPr lang="zh-CN" altLang="en-US" sz="1350"/>
              <a:t>轴上因变量</a:t>
            </a:r>
            <a:endParaRPr lang="zh-CN" altLang="en-US" sz="1350"/>
          </a:p>
          <a:p>
            <a:r>
              <a:rPr lang="en-US" altLang="zh-CN" sz="1350"/>
              <a:t>Z</a:t>
            </a:r>
            <a:r>
              <a:rPr lang="zh-CN" altLang="en-US" sz="1350"/>
              <a:t>值为不同</a:t>
            </a:r>
            <a:r>
              <a:rPr lang="en-US" altLang="zh-CN" sz="1350"/>
              <a:t>bar</a:t>
            </a:r>
            <a:r>
              <a:rPr lang="zh-CN" altLang="en-US" sz="1350"/>
              <a:t>表示因素</a:t>
            </a:r>
            <a:r>
              <a:rPr lang="en-US" altLang="zh-CN" sz="1350"/>
              <a:t>2</a:t>
            </a:r>
            <a:endParaRPr lang="zh-CN" altLang="en-US" sz="1350"/>
          </a:p>
          <a:p>
            <a:endParaRPr lang="zh-CN" altLang="en-US" sz="1350"/>
          </a:p>
          <a:p>
            <a:endParaRPr lang="zh-CN" altLang="en-US" sz="1350"/>
          </a:p>
          <a:p>
            <a:r>
              <a:rPr lang="en-US" altLang="zh-CN" sz="1350"/>
              <a:t>Submit</a:t>
            </a:r>
            <a:r>
              <a:rPr lang="zh-CN" altLang="en-US" sz="1350"/>
              <a:t>上传后选择所需作图类型包括</a:t>
            </a:r>
            <a:r>
              <a:rPr lang="en-US" altLang="zh-CN" sz="1350"/>
              <a:t>:</a:t>
            </a:r>
            <a:endParaRPr lang="en-US" altLang="zh-CN" sz="1350"/>
          </a:p>
          <a:p>
            <a:r>
              <a:rPr lang="en-US" altLang="zh-CN" sz="1350"/>
              <a:t>BoxPlot</a:t>
            </a:r>
            <a:endParaRPr lang="en-US" altLang="zh-CN" sz="1350"/>
          </a:p>
          <a:p>
            <a:r>
              <a:rPr lang="en-US" altLang="zh-CN" sz="1350"/>
              <a:t>ViolinPlot</a:t>
            </a:r>
            <a:endParaRPr lang="en-US" altLang="zh-CN" sz="13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57689" y="1145858"/>
            <a:ext cx="4010025" cy="446723"/>
            <a:chOff x="2256" y="554"/>
            <a:chExt cx="8420" cy="938"/>
          </a:xfrm>
        </p:grpSpPr>
        <p:sp>
          <p:nvSpPr>
            <p:cNvPr id="10" name="ï$1ïḋê"/>
            <p:cNvSpPr/>
            <p:nvPr/>
          </p:nvSpPr>
          <p:spPr bwMode="auto">
            <a:xfrm>
              <a:off x="2256" y="554"/>
              <a:ext cx="1304" cy="938"/>
            </a:xfrm>
            <a:prstGeom prst="parallelogram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68580" tIns="34290" rIns="68580" bIns="34290" anchor="ctr" anchorCtr="1" forceAA="0" compatLnSpc="1">
              <a:noAutofit/>
            </a:bodyPr>
            <a:p>
              <a:pPr algn="ctr"/>
              <a:r>
                <a:rPr lang="en-US" altLang="zh-CN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iS1iḑè"/>
            <p:cNvSpPr/>
            <p:nvPr/>
          </p:nvSpPr>
          <p:spPr bwMode="auto">
            <a:xfrm>
              <a:off x="2256" y="554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68580" tIns="34290" rIns="68580" bIns="34290" anchor="ctr" anchorCtr="1" forceAA="0" compatLnSpc="1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en-US" altLang="zh-CN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DataSummary</a:t>
              </a:r>
              <a:r>
                <a:rPr lang="zh-CN" altLang="en-US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界面</a:t>
              </a:r>
              <a:endParaRPr 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pic>
        <p:nvPicPr>
          <p:cNvPr id="2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30" y="3265170"/>
            <a:ext cx="8327390" cy="3023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9125" y="1729264"/>
            <a:ext cx="799528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35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Submit</a:t>
            </a:r>
            <a:r>
              <a:rPr lang="zh-CN" altLang="en-US" sz="135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数据后进行</a:t>
            </a:r>
            <a:r>
              <a:rPr lang="en-US" altLang="zh-CN" sz="135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DataSummary</a:t>
            </a:r>
            <a:endParaRPr lang="zh-CN" altLang="en-US" sz="135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35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包含双因素方差分析的基本统计结果</a:t>
            </a:r>
            <a:endParaRPr lang="zh-CN" altLang="en-US" sz="135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35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（系统会根据因变量是否服从正态分布，来选择使用参数检验</a:t>
            </a:r>
            <a:r>
              <a:rPr lang="en-US" altLang="zh-CN" sz="135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(ANOVA)</a:t>
            </a:r>
            <a:r>
              <a:rPr lang="zh-CN" sz="135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或者非参数检验（</a:t>
            </a:r>
            <a:r>
              <a:rPr lang="en-US" altLang="zh-CN" sz="135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Kruskal-Wallis Htest</a:t>
            </a:r>
            <a:r>
              <a:rPr lang="zh-CN" altLang="en-US" sz="135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sz="135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进行统计计算）</a:t>
            </a:r>
            <a:endParaRPr lang="zh-CN" sz="135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35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n"/>
            </a:pPr>
            <a:r>
              <a:rPr lang="zh-CN" sz="135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数据进行分析的方法</a:t>
            </a:r>
            <a:endParaRPr lang="zh-CN" sz="135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n"/>
            </a:pPr>
            <a:r>
              <a:rPr lang="zh-CN" sz="135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相关统计量</a:t>
            </a:r>
            <a:endParaRPr lang="zh-CN" sz="135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n"/>
            </a:pPr>
            <a:endParaRPr lang="zh-CN" altLang="en-US" sz="1350"/>
          </a:p>
          <a:p>
            <a:pPr marL="285750" indent="-285750">
              <a:buFont typeface="Wingdings" panose="05000000000000000000" charset="0"/>
              <a:buChar char="n"/>
            </a:pPr>
            <a:endParaRPr lang="zh-CN" sz="135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n"/>
            </a:pPr>
            <a:endParaRPr lang="zh-CN" altLang="en-US" sz="13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57689" y="1145858"/>
            <a:ext cx="4010025" cy="446723"/>
            <a:chOff x="2256" y="554"/>
            <a:chExt cx="8420" cy="938"/>
          </a:xfrm>
        </p:grpSpPr>
        <p:sp>
          <p:nvSpPr>
            <p:cNvPr id="10" name="ï$1ïḋê"/>
            <p:cNvSpPr/>
            <p:nvPr/>
          </p:nvSpPr>
          <p:spPr bwMode="auto">
            <a:xfrm>
              <a:off x="2256" y="554"/>
              <a:ext cx="1304" cy="938"/>
            </a:xfrm>
            <a:prstGeom prst="parallelogram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68580" tIns="34290" rIns="68580" bIns="34290" anchor="ctr" anchorCtr="1" forceAA="0" compatLnSpc="1">
              <a:noAutofit/>
            </a:bodyPr>
            <a:p>
              <a:pPr algn="ctr"/>
              <a:r>
                <a:rPr lang="en-US" altLang="zh-CN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iS1iḑè"/>
            <p:cNvSpPr/>
            <p:nvPr/>
          </p:nvSpPr>
          <p:spPr bwMode="auto">
            <a:xfrm>
              <a:off x="2256" y="554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68580" tIns="34290" rIns="68580" bIns="34290" anchor="ctr" anchorCtr="1" forceAA="0" compatLnSpc="1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en-US" altLang="zh-CN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BoxPlot</a:t>
              </a:r>
              <a:r>
                <a:rPr lang="zh-CN" altLang="en-US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界面</a:t>
              </a:r>
              <a:endParaRPr 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85261" y="1858804"/>
            <a:ext cx="3031476" cy="3633788"/>
            <a:chOff x="270" y="2710"/>
            <a:chExt cx="4764" cy="5379"/>
          </a:xfrm>
        </p:grpSpPr>
        <p:pic>
          <p:nvPicPr>
            <p:cNvPr id="18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" y="2710"/>
              <a:ext cx="4764" cy="537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409" y="3285"/>
              <a:ext cx="1868" cy="44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70" y="4345"/>
              <a:ext cx="1900" cy="44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02" y="5048"/>
              <a:ext cx="1869" cy="44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2" y="5735"/>
              <a:ext cx="1868" cy="44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4" y="6437"/>
              <a:ext cx="1900" cy="44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80" y="3370"/>
              <a:ext cx="2523" cy="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350">
                  <a:solidFill>
                    <a:srgbClr val="C00000"/>
                  </a:solidFill>
                </a:rPr>
                <a:t>调整点的大小</a:t>
              </a:r>
              <a:endParaRPr lang="zh-CN" altLang="en-US" sz="1350">
                <a:solidFill>
                  <a:srgbClr val="C00000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80" y="4336"/>
              <a:ext cx="2301" cy="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350">
                  <a:solidFill>
                    <a:srgbClr val="C00000"/>
                  </a:solidFill>
                </a:rPr>
                <a:t>X</a:t>
              </a:r>
              <a:r>
                <a:rPr lang="zh-CN" altLang="en-US" sz="1350">
                  <a:solidFill>
                    <a:srgbClr val="C00000"/>
                  </a:solidFill>
                </a:rPr>
                <a:t>轴名称</a:t>
              </a:r>
              <a:endParaRPr lang="zh-CN" altLang="en-US" sz="1350">
                <a:solidFill>
                  <a:srgbClr val="C0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12" y="5048"/>
              <a:ext cx="2237" cy="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350">
                  <a:solidFill>
                    <a:srgbClr val="C00000"/>
                  </a:solidFill>
                </a:rPr>
                <a:t>Y</a:t>
              </a:r>
              <a:r>
                <a:rPr lang="zh-CN" altLang="en-US" sz="1350">
                  <a:solidFill>
                    <a:srgbClr val="C00000"/>
                  </a:solidFill>
                </a:rPr>
                <a:t>轴名称</a:t>
              </a:r>
              <a:endParaRPr lang="zh-CN" altLang="en-US" sz="1350">
                <a:solidFill>
                  <a:srgbClr val="C0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380" y="5724"/>
              <a:ext cx="2108" cy="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350">
                  <a:solidFill>
                    <a:srgbClr val="C00000"/>
                  </a:solidFill>
                </a:rPr>
                <a:t>bar</a:t>
              </a:r>
              <a:r>
                <a:rPr lang="zh-CN" altLang="en-US" sz="1350">
                  <a:solidFill>
                    <a:srgbClr val="C00000"/>
                  </a:solidFill>
                </a:rPr>
                <a:t>图注</a:t>
              </a:r>
              <a:endParaRPr lang="zh-CN" altLang="en-US" sz="1350">
                <a:solidFill>
                  <a:srgbClr val="C00000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85029" y="4841402"/>
            <a:ext cx="1168938" cy="2990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 sz="1350"/>
          </a:p>
        </p:txBody>
      </p:sp>
      <p:sp>
        <p:nvSpPr>
          <p:cNvPr id="8" name="文本框 7"/>
          <p:cNvSpPr txBox="1"/>
          <p:nvPr/>
        </p:nvSpPr>
        <p:spPr>
          <a:xfrm>
            <a:off x="1462564" y="4310539"/>
            <a:ext cx="290798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350">
                <a:solidFill>
                  <a:srgbClr val="C00000"/>
                </a:solidFill>
              </a:rPr>
              <a:t>bar</a:t>
            </a:r>
            <a:r>
              <a:rPr lang="zh-CN" altLang="en-US" sz="1350">
                <a:solidFill>
                  <a:srgbClr val="C00000"/>
                </a:solidFill>
              </a:rPr>
              <a:t>颜色设置</a:t>
            </a:r>
            <a:r>
              <a:rPr lang="en-US" altLang="zh-CN" sz="1350">
                <a:solidFill>
                  <a:srgbClr val="C00000"/>
                </a:solidFill>
              </a:rPr>
              <a:t>(</a:t>
            </a:r>
            <a:r>
              <a:rPr lang="zh-CN" altLang="en-US" sz="1350">
                <a:solidFill>
                  <a:srgbClr val="C00000"/>
                </a:solidFill>
              </a:rPr>
              <a:t>可设置颜色和透明度）</a:t>
            </a:r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34941" y="4807268"/>
            <a:ext cx="120443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>
                <a:solidFill>
                  <a:srgbClr val="C00000"/>
                </a:solidFill>
              </a:rPr>
              <a:t>分组设置</a:t>
            </a:r>
            <a:r>
              <a:rPr lang="en-US" altLang="zh-CN" sz="1350">
                <a:solidFill>
                  <a:srgbClr val="C00000"/>
                </a:solidFill>
              </a:rPr>
              <a:t>bar</a:t>
            </a:r>
            <a:r>
              <a:rPr lang="zh-CN" altLang="en-US" sz="1350">
                <a:solidFill>
                  <a:srgbClr val="C00000"/>
                </a:solidFill>
              </a:rPr>
              <a:t>颜色</a:t>
            </a:r>
            <a:endParaRPr lang="zh-CN" altLang="en-US" sz="1350">
              <a:solidFill>
                <a:srgbClr val="C00000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281488" y="1858804"/>
            <a:ext cx="4546283" cy="3021676"/>
            <a:chOff x="1226" y="3834"/>
            <a:chExt cx="8021" cy="5263"/>
          </a:xfrm>
        </p:grpSpPr>
        <p:pic>
          <p:nvPicPr>
            <p:cNvPr id="14" name="图片 13" descr="boxplo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6" y="3834"/>
              <a:ext cx="8021" cy="461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4060" y="8576"/>
              <a:ext cx="1528" cy="5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350">
                  <a:sym typeface="+mn-ea"/>
                </a:rPr>
                <a:t>BoxPlot</a:t>
              </a:r>
              <a:endParaRPr lang="zh-CN" altLang="en-US" sz="1350"/>
            </a:p>
          </p:txBody>
        </p:sp>
      </p:grp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3052763" y="4652963"/>
            <a:ext cx="2122646" cy="1139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57689" y="1145858"/>
            <a:ext cx="4010025" cy="446723"/>
            <a:chOff x="2256" y="554"/>
            <a:chExt cx="8420" cy="938"/>
          </a:xfrm>
        </p:grpSpPr>
        <p:sp>
          <p:nvSpPr>
            <p:cNvPr id="10" name="ï$1ïḋê"/>
            <p:cNvSpPr/>
            <p:nvPr/>
          </p:nvSpPr>
          <p:spPr bwMode="auto">
            <a:xfrm>
              <a:off x="2256" y="554"/>
              <a:ext cx="1304" cy="938"/>
            </a:xfrm>
            <a:prstGeom prst="parallelogram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68580" tIns="34290" rIns="68580" bIns="34290" anchor="ctr" anchorCtr="1" forceAA="0" compatLnSpc="1">
              <a:noAutofit/>
            </a:bodyPr>
            <a:p>
              <a:pPr algn="ctr"/>
              <a:r>
                <a:rPr lang="en-US" altLang="zh-CN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iS1iḑè"/>
            <p:cNvSpPr/>
            <p:nvPr/>
          </p:nvSpPr>
          <p:spPr bwMode="auto">
            <a:xfrm>
              <a:off x="2256" y="554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68580" tIns="34290" rIns="68580" bIns="34290" anchor="ctr" anchorCtr="1" forceAA="0" compatLnSpc="1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en-US" altLang="zh-CN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VionlinPlot</a:t>
              </a:r>
              <a:r>
                <a:rPr lang="zh-CN" altLang="en-US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界面</a:t>
              </a:r>
              <a:endParaRPr 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57514" y="1909424"/>
            <a:ext cx="4309780" cy="3688289"/>
            <a:chOff x="12813" y="2635"/>
            <a:chExt cx="7698" cy="5381"/>
          </a:xfrm>
        </p:grpSpPr>
        <p:pic>
          <p:nvPicPr>
            <p:cNvPr id="19" name="图片 1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3" y="2635"/>
              <a:ext cx="5064" cy="5381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13001" y="3331"/>
              <a:ext cx="2060" cy="73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  <a:p>
              <a:endParaRPr lang="zh-CN" altLang="en-US" sz="135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002" y="4269"/>
              <a:ext cx="1677" cy="436"/>
            </a:xfrm>
            <a:prstGeom prst="rect">
              <a:avLst/>
            </a:prstGeom>
            <a:noFill/>
            <a:ln w="19050">
              <a:solidFill>
                <a:srgbClr val="A80C26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3033" y="4899"/>
              <a:ext cx="1661" cy="4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3002" y="5631"/>
              <a:ext cx="1789" cy="436"/>
            </a:xfrm>
            <a:prstGeom prst="rect">
              <a:avLst/>
            </a:prstGeom>
            <a:noFill/>
            <a:ln w="19050">
              <a:solidFill>
                <a:srgbClr val="A80C26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3032" y="6341"/>
              <a:ext cx="1821" cy="43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p>
              <a:endParaRPr lang="zh-CN" altLang="en-US" sz="135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5142" y="3482"/>
              <a:ext cx="2252" cy="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350">
                  <a:solidFill>
                    <a:srgbClr val="C00000"/>
                  </a:solidFill>
                </a:rPr>
                <a:t>小提琴</a:t>
              </a:r>
              <a:r>
                <a:rPr lang="en-US" altLang="zh-CN" sz="1350">
                  <a:solidFill>
                    <a:srgbClr val="C00000"/>
                  </a:solidFill>
                </a:rPr>
                <a:t>bar</a:t>
              </a:r>
              <a:r>
                <a:rPr lang="zh-CN" altLang="en-US" sz="1350">
                  <a:solidFill>
                    <a:srgbClr val="C00000"/>
                  </a:solidFill>
                </a:rPr>
                <a:t>大小</a:t>
              </a:r>
              <a:endParaRPr lang="zh-CN" altLang="en-US" sz="1350">
                <a:solidFill>
                  <a:srgbClr val="C00000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21" y="4356"/>
              <a:ext cx="1485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350">
                  <a:solidFill>
                    <a:srgbClr val="C00000"/>
                  </a:solidFill>
                </a:rPr>
                <a:t>X</a:t>
              </a:r>
              <a:r>
                <a:rPr lang="zh-CN" altLang="en-US" sz="1350">
                  <a:solidFill>
                    <a:srgbClr val="C00000"/>
                  </a:solidFill>
                </a:rPr>
                <a:t>轴名称</a:t>
              </a:r>
              <a:endParaRPr lang="zh-CN" altLang="en-US" sz="1350">
                <a:solidFill>
                  <a:srgbClr val="C00000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4822" y="5011"/>
              <a:ext cx="1709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350">
                  <a:solidFill>
                    <a:srgbClr val="C00000"/>
                  </a:solidFill>
                </a:rPr>
                <a:t>Y</a:t>
              </a:r>
              <a:r>
                <a:rPr lang="zh-CN" altLang="en-US" sz="1350">
                  <a:solidFill>
                    <a:srgbClr val="C00000"/>
                  </a:solidFill>
                </a:rPr>
                <a:t>轴名称</a:t>
              </a:r>
              <a:endParaRPr lang="zh-CN" altLang="en-US" sz="1350">
                <a:solidFill>
                  <a:srgbClr val="C00000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4885" y="6341"/>
              <a:ext cx="562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350">
                  <a:solidFill>
                    <a:srgbClr val="C00000"/>
                  </a:solidFill>
                </a:rPr>
                <a:t>bar</a:t>
              </a:r>
              <a:r>
                <a:rPr lang="zh-CN" altLang="en-US" sz="1350">
                  <a:solidFill>
                    <a:srgbClr val="C00000"/>
                  </a:solidFill>
                </a:rPr>
                <a:t>颜色（可设置颜色和透明度）</a:t>
              </a:r>
              <a:endParaRPr lang="zh-CN" altLang="en-US" sz="1350">
                <a:solidFill>
                  <a:srgbClr val="C00000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760372" y="4022825"/>
            <a:ext cx="95679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350">
                <a:solidFill>
                  <a:srgbClr val="C00000"/>
                </a:solidFill>
              </a:rPr>
              <a:t>bar</a:t>
            </a:r>
            <a:r>
              <a:rPr lang="zh-CN" altLang="en-US" sz="1350">
                <a:solidFill>
                  <a:srgbClr val="C00000"/>
                </a:solidFill>
              </a:rPr>
              <a:t>图注</a:t>
            </a:r>
            <a:endParaRPr lang="zh-CN" altLang="en-US" sz="135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0599" y="4896344"/>
            <a:ext cx="1019500" cy="2990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1717538" y="4956827"/>
            <a:ext cx="92152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>
                <a:solidFill>
                  <a:srgbClr val="C00000"/>
                </a:solidFill>
              </a:rPr>
              <a:t>分组设置</a:t>
            </a:r>
            <a:r>
              <a:rPr lang="en-US" altLang="zh-CN" sz="1350">
                <a:solidFill>
                  <a:srgbClr val="C00000"/>
                </a:solidFill>
              </a:rPr>
              <a:t>bar</a:t>
            </a:r>
            <a:r>
              <a:rPr lang="zh-CN" altLang="en-US" sz="1350">
                <a:solidFill>
                  <a:srgbClr val="C00000"/>
                </a:solidFill>
              </a:rPr>
              <a:t>颜色</a:t>
            </a:r>
            <a:endParaRPr lang="zh-CN" altLang="en-US" sz="1350">
              <a:solidFill>
                <a:srgbClr val="C0000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264819" y="2030730"/>
            <a:ext cx="4336321" cy="2782777"/>
            <a:chOff x="9760" y="3834"/>
            <a:chExt cx="8021" cy="5313"/>
          </a:xfrm>
        </p:grpSpPr>
        <p:pic>
          <p:nvPicPr>
            <p:cNvPr id="15" name="图片 14" descr="violinplo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60" y="3834"/>
              <a:ext cx="8021" cy="461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2511" y="8576"/>
              <a:ext cx="1781" cy="5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350">
                  <a:sym typeface="+mn-ea"/>
                </a:rPr>
                <a:t>ViolinPlot</a:t>
              </a:r>
              <a:endParaRPr lang="zh-CN" altLang="en-US" sz="1350"/>
            </a:p>
          </p:txBody>
        </p:sp>
      </p:grp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2891314" y="4765834"/>
            <a:ext cx="2122646" cy="1139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57689" y="1145858"/>
            <a:ext cx="4010025" cy="446723"/>
            <a:chOff x="2256" y="554"/>
            <a:chExt cx="8420" cy="938"/>
          </a:xfrm>
        </p:grpSpPr>
        <p:sp>
          <p:nvSpPr>
            <p:cNvPr id="10" name="ï$1ïḋê"/>
            <p:cNvSpPr/>
            <p:nvPr/>
          </p:nvSpPr>
          <p:spPr bwMode="auto">
            <a:xfrm>
              <a:off x="2256" y="554"/>
              <a:ext cx="1304" cy="938"/>
            </a:xfrm>
            <a:prstGeom prst="parallelogram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68580" tIns="34290" rIns="68580" bIns="34290" anchor="ctr" anchorCtr="1" forceAA="0" compatLnSpc="1">
              <a:noAutofit/>
            </a:bodyPr>
            <a:p>
              <a:pPr algn="ctr"/>
              <a:r>
                <a:rPr lang="en-US" altLang="zh-CN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iS1iḑè"/>
            <p:cNvSpPr/>
            <p:nvPr/>
          </p:nvSpPr>
          <p:spPr bwMode="auto">
            <a:xfrm>
              <a:off x="2256" y="554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68580" tIns="34290" rIns="68580" bIns="34290" anchor="ctr" anchorCtr="1" forceAA="0" compatLnSpc="1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图片下载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pic>
        <p:nvPicPr>
          <p:cNvPr id="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791" y="1724025"/>
            <a:ext cx="4189571" cy="3164681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24025"/>
            <a:ext cx="4806315" cy="277844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1668304" y="4226719"/>
            <a:ext cx="744855" cy="3381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594836" y="4936808"/>
            <a:ext cx="3229451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/>
              <a:t>图片保存格式为</a:t>
            </a:r>
            <a:r>
              <a:rPr lang="en-US" altLang="zh-CN" sz="1350"/>
              <a:t>.png</a:t>
            </a:r>
            <a:endParaRPr lang="en-US" altLang="zh-CN" sz="13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922313" y="3729835"/>
            <a:ext cx="3401291" cy="492594"/>
          </a:xfrm>
        </p:spPr>
        <p:txBody>
          <a:bodyPr>
            <a:noAutofit/>
          </a:bodyPr>
          <a:lstStyle/>
          <a:p>
            <a:r>
              <a:rPr lang="zh-CN" sz="4050" b="0" dirty="0">
                <a:solidFill>
                  <a:srgbClr val="C00000"/>
                </a:solidFill>
              </a:rPr>
              <a:t>基本代码</a:t>
            </a:r>
            <a:endParaRPr lang="zh-CN" sz="4050" b="0" dirty="0">
              <a:solidFill>
                <a:srgbClr val="C00000"/>
              </a:solidFill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696312" y="3505521"/>
            <a:ext cx="3853295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39140" y="2689592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z="135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$1ïḋê"/>
          <p:cNvSpPr/>
          <p:nvPr/>
        </p:nvSpPr>
        <p:spPr bwMode="auto">
          <a:xfrm>
            <a:off x="568643" y="1115528"/>
            <a:ext cx="621069" cy="446666"/>
          </a:xfrm>
          <a:prstGeom prst="parallelogram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68580" tIns="34290" rIns="68580" bIns="34290" anchor="ctr" anchorCtr="1" forceAA="0" compatLnSpc="1">
            <a:noAutofit/>
          </a:bodyPr>
          <a:p>
            <a:pPr algn="ctr"/>
            <a:r>
              <a: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  <a:endParaRPr lang="en-US" altLang="zh-CN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iS1iḑè"/>
          <p:cNvSpPr/>
          <p:nvPr/>
        </p:nvSpPr>
        <p:spPr bwMode="auto">
          <a:xfrm>
            <a:off x="568742" y="1115528"/>
            <a:ext cx="4010246" cy="446666"/>
          </a:xfrm>
          <a:prstGeom prst="parallelogram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68580" tIns="34290" rIns="68580" bIns="34290" anchor="ctr" anchorCtr="1" forceAA="0" compatLnSpc="1">
            <a:noAutofit/>
          </a:bodyPr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包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 descr="122353357&amp;pky91122353357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" y="1853089"/>
            <a:ext cx="3569494" cy="35694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579144" y="1971675"/>
            <a:ext cx="3148489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所需</a:t>
            </a:r>
            <a:r>
              <a:rPr lang="en-US" altLang="zh-CN"/>
              <a:t>R</a:t>
            </a:r>
            <a:r>
              <a:rPr lang="zh-CN" altLang="en-US"/>
              <a:t>包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UI</a:t>
            </a:r>
            <a:r>
              <a:rPr lang="zh-CN" altLang="en-US"/>
              <a:t>实现：</a:t>
            </a:r>
            <a:endParaRPr lang="zh-CN" altLang="en-US"/>
          </a:p>
          <a:p>
            <a:r>
              <a:rPr lang="en-US" altLang="zh-CN"/>
              <a:t>“shiny”</a:t>
            </a:r>
            <a:endParaRPr lang="en-US" altLang="zh-CN"/>
          </a:p>
          <a:p>
            <a:r>
              <a:rPr lang="en-US" altLang="zh-CN"/>
              <a:t>“shinyjs”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作图工具：</a:t>
            </a:r>
            <a:endParaRPr lang="zh-CN" altLang="en-US"/>
          </a:p>
          <a:p>
            <a:r>
              <a:rPr lang="en-US" altLang="zh-CN"/>
              <a:t>“ggplot2”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绘图颜色调整：</a:t>
            </a:r>
            <a:endParaRPr lang="zh-CN" altLang="en-US"/>
          </a:p>
          <a:p>
            <a:r>
              <a:rPr lang="en-US" altLang="zh-CN"/>
              <a:t>“colourpicker”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ş1îḑè"/>
          <p:cNvSpPr/>
          <p:nvPr/>
        </p:nvSpPr>
        <p:spPr bwMode="auto">
          <a:xfrm>
            <a:off x="3607594" y="2290682"/>
            <a:ext cx="621069" cy="446666"/>
          </a:xfrm>
          <a:prstGeom prst="parallelogram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68580" tIns="34290" rIns="68580" bIns="34290" anchor="ctr" anchorCtr="1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  <a:endParaRPr lang="en-US" altLang="zh-CN" dirty="0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" name="îşlïḓe"/>
          <p:cNvSpPr/>
          <p:nvPr/>
        </p:nvSpPr>
        <p:spPr bwMode="auto">
          <a:xfrm>
            <a:off x="4025840" y="2290682"/>
            <a:ext cx="4010246" cy="446666"/>
          </a:xfrm>
          <a:prstGeom prst="parallelogram">
            <a:avLst/>
          </a:prstGeom>
          <a:noFill/>
          <a:ln w="12700" cap="flat" cmpd="sng" algn="ctr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68580" tIns="34290" rIns="68580" bIns="34290" anchor="ctr" anchorCtr="1" forceAA="0" compatLnSpc="1">
            <a:noAutofit/>
          </a:bodyPr>
          <a:lstStyle/>
          <a:p>
            <a:pPr>
              <a:lnSpc>
                <a:spcPct val="120000"/>
              </a:lnSpc>
            </a:pPr>
            <a:r>
              <a:rPr 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简介</a:t>
            </a:r>
            <a:endParaRPr 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išḻíďè"/>
          <p:cNvSpPr/>
          <p:nvPr/>
        </p:nvSpPr>
        <p:spPr bwMode="auto">
          <a:xfrm>
            <a:off x="3607594" y="2906351"/>
            <a:ext cx="621069" cy="446666"/>
          </a:xfrm>
          <a:prstGeom prst="parallelogram">
            <a:avLst/>
          </a:prstGeom>
          <a:solidFill>
            <a:schemeClr val="accent3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68580" tIns="34290" rIns="68580" bIns="34290" anchor="ctr" anchorCtr="1" forceAA="0" compatLnSpc="1">
            <a:noAutofit/>
          </a:bodyPr>
          <a:lstStyle/>
          <a:p>
            <a:pPr algn="ctr"/>
            <a:r>
              <a: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  <a:endParaRPr lang="en-US" altLang="zh-CN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íşḷïḓè"/>
          <p:cNvSpPr/>
          <p:nvPr/>
        </p:nvSpPr>
        <p:spPr bwMode="auto">
          <a:xfrm>
            <a:off x="4025840" y="2906351"/>
            <a:ext cx="4010246" cy="446666"/>
          </a:xfrm>
          <a:prstGeom prst="parallelogram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68580" tIns="34290" rIns="68580" bIns="34290" anchor="ctr" anchorCtr="1" forceAA="0" compatLnSpc="1">
            <a:normAutofit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HELP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文档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ï$1ïḋê"/>
          <p:cNvSpPr/>
          <p:nvPr/>
        </p:nvSpPr>
        <p:spPr bwMode="auto">
          <a:xfrm>
            <a:off x="3607594" y="3522019"/>
            <a:ext cx="621069" cy="446666"/>
          </a:xfrm>
          <a:prstGeom prst="parallelogram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68580" tIns="34290" rIns="68580" bIns="34290" anchor="ctr" anchorCtr="1" forceAA="0" compatLnSpc="1">
            <a:noAutofit/>
          </a:bodyPr>
          <a:lstStyle/>
          <a:p>
            <a:pPr algn="ctr"/>
            <a:r>
              <a: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  <a:endParaRPr lang="en-US" altLang="zh-CN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iS1iḑè"/>
          <p:cNvSpPr/>
          <p:nvPr/>
        </p:nvSpPr>
        <p:spPr bwMode="auto">
          <a:xfrm>
            <a:off x="4025840" y="3522019"/>
            <a:ext cx="4010246" cy="446666"/>
          </a:xfrm>
          <a:prstGeom prst="parallelogram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68580" tIns="34290" rIns="68580" bIns="34290" anchor="ctr" anchorCtr="1" forceAA="0" compatLnSpc="1">
            <a:noAutofit/>
          </a:bodyPr>
          <a:lstStyle/>
          <a:p>
            <a:pPr>
              <a:lnSpc>
                <a:spcPct val="120000"/>
              </a:lnSpc>
            </a:pPr>
            <a:r>
              <a:rPr 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功能展示</a:t>
            </a:r>
            <a:endParaRPr 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14721" y="3352625"/>
            <a:ext cx="2229497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îŝliḑé"/>
          <p:cNvSpPr txBox="1"/>
          <p:nvPr/>
        </p:nvSpPr>
        <p:spPr>
          <a:xfrm>
            <a:off x="1107914" y="2598739"/>
            <a:ext cx="1636304" cy="754277"/>
          </a:xfrm>
          <a:prstGeom prst="rect">
            <a:avLst/>
          </a:prstGeom>
        </p:spPr>
        <p:txBody>
          <a:bodyPr wrap="none" anchor="b">
            <a:normAutofit/>
          </a:bodyPr>
          <a:lstStyle/>
          <a:p>
            <a:pPr marL="0" indent="0" algn="r">
              <a:buNone/>
            </a:pPr>
            <a:r>
              <a:rPr lang="en-US" altLang="zh-CN" sz="2100" b="1" dirty="0"/>
              <a:t>CONTENTS</a:t>
            </a:r>
            <a:endParaRPr lang="zh-CN" altLang="en-US" sz="2100" b="1" dirty="0"/>
          </a:p>
        </p:txBody>
      </p:sp>
      <p:sp>
        <p:nvSpPr>
          <p:cNvPr id="2" name="ï$1ïḋê"/>
          <p:cNvSpPr/>
          <p:nvPr/>
        </p:nvSpPr>
        <p:spPr bwMode="auto">
          <a:xfrm>
            <a:off x="3504248" y="4137810"/>
            <a:ext cx="621069" cy="446666"/>
          </a:xfrm>
          <a:prstGeom prst="parallelogram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68580" tIns="34290" rIns="68580" bIns="34290" anchor="ctr" anchorCtr="1" forceAA="0" compatLnSpc="1">
            <a:noAutofit/>
          </a:bodyPr>
          <a:p>
            <a:pPr algn="ctr"/>
            <a:r>
              <a: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  <a:endParaRPr lang="en-US" altLang="zh-CN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iS1iḑè"/>
          <p:cNvSpPr/>
          <p:nvPr/>
        </p:nvSpPr>
        <p:spPr bwMode="auto">
          <a:xfrm>
            <a:off x="4025840" y="4137810"/>
            <a:ext cx="4010246" cy="446666"/>
          </a:xfrm>
          <a:prstGeom prst="parallelogram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68580" tIns="34290" rIns="68580" bIns="34290" anchor="ctr" anchorCtr="1" forceAA="0" compatLnSpc="1">
            <a:noAutofit/>
          </a:bodyPr>
          <a:p>
            <a:pPr>
              <a:lnSpc>
                <a:spcPct val="120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基本代码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$1ïḋê"/>
          <p:cNvSpPr/>
          <p:nvPr/>
        </p:nvSpPr>
        <p:spPr bwMode="auto">
          <a:xfrm>
            <a:off x="568643" y="1115528"/>
            <a:ext cx="621069" cy="446666"/>
          </a:xfrm>
          <a:prstGeom prst="parallelogram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68580" tIns="34290" rIns="68580" bIns="34290" anchor="ctr" anchorCtr="1" forceAA="0" compatLnSpc="1">
            <a:noAutofit/>
          </a:bodyPr>
          <a:p>
            <a:pPr algn="ctr"/>
            <a:r>
              <a: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  <a:endParaRPr lang="en-US" altLang="zh-CN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iS1iḑè"/>
          <p:cNvSpPr/>
          <p:nvPr/>
        </p:nvSpPr>
        <p:spPr bwMode="auto">
          <a:xfrm>
            <a:off x="568742" y="1115528"/>
            <a:ext cx="4010246" cy="446666"/>
          </a:xfrm>
          <a:prstGeom prst="parallelogram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68580" tIns="34290" rIns="68580" bIns="34290" anchor="ctr" anchorCtr="1" forceAA="0" compatLnSpc="1">
            <a:noAutofit/>
          </a:bodyPr>
          <a:p>
            <a:pPr>
              <a:lnSpc>
                <a:spcPct val="120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参数检验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" name="ea8196ce-cd1a-4fec-a71d-d24a165c23f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0788" y="1627223"/>
            <a:ext cx="8327657" cy="3348372"/>
            <a:chOff x="721109" y="1391756"/>
            <a:chExt cx="11103543" cy="4464496"/>
          </a:xfrm>
        </p:grpSpPr>
        <p:grpSp>
          <p:nvGrpSpPr>
            <p:cNvPr id="4" name="íṣļîḑè"/>
            <p:cNvGrpSpPr/>
            <p:nvPr/>
          </p:nvGrpSpPr>
          <p:grpSpPr>
            <a:xfrm>
              <a:off x="721109" y="1484784"/>
              <a:ext cx="3307537" cy="4199806"/>
              <a:chOff x="1416748" y="1485488"/>
              <a:chExt cx="3227861" cy="4098637"/>
            </a:xfrm>
          </p:grpSpPr>
          <p:grpSp>
            <p:nvGrpSpPr>
              <p:cNvPr id="7" name="iśľîḓé"/>
              <p:cNvGrpSpPr/>
              <p:nvPr/>
            </p:nvGrpSpPr>
            <p:grpSpPr>
              <a:xfrm>
                <a:off x="1416748" y="1485488"/>
                <a:ext cx="3227861" cy="4098637"/>
                <a:chOff x="1416748" y="1485488"/>
                <a:chExt cx="3227861" cy="4098637"/>
              </a:xfrm>
            </p:grpSpPr>
            <p:sp>
              <p:nvSpPr>
                <p:cNvPr id="37" name="ïşlîďê"/>
                <p:cNvSpPr/>
                <p:nvPr/>
              </p:nvSpPr>
              <p:spPr bwMode="auto">
                <a:xfrm>
                  <a:off x="1975274" y="4686140"/>
                  <a:ext cx="380771" cy="274472"/>
                </a:xfrm>
                <a:custGeom>
                  <a:avLst/>
                  <a:gdLst>
                    <a:gd name="T0" fmla="*/ 38 w 101"/>
                    <a:gd name="T1" fmla="*/ 73 h 73"/>
                    <a:gd name="T2" fmla="*/ 38 w 101"/>
                    <a:gd name="T3" fmla="*/ 62 h 73"/>
                    <a:gd name="T4" fmla="*/ 46 w 101"/>
                    <a:gd name="T5" fmla="*/ 50 h 73"/>
                    <a:gd name="T6" fmla="*/ 10 w 101"/>
                    <a:gd name="T7" fmla="*/ 33 h 73"/>
                    <a:gd name="T8" fmla="*/ 3 w 101"/>
                    <a:gd name="T9" fmla="*/ 0 h 73"/>
                    <a:gd name="T10" fmla="*/ 98 w 101"/>
                    <a:gd name="T11" fmla="*/ 2 h 73"/>
                    <a:gd name="T12" fmla="*/ 68 w 101"/>
                    <a:gd name="T13" fmla="*/ 42 h 73"/>
                    <a:gd name="T14" fmla="*/ 56 w 101"/>
                    <a:gd name="T15" fmla="*/ 62 h 73"/>
                    <a:gd name="T16" fmla="*/ 68 w 101"/>
                    <a:gd name="T17" fmla="*/ 68 h 73"/>
                    <a:gd name="T18" fmla="*/ 38 w 101"/>
                    <a:gd name="T19" fmla="*/ 65 h 73"/>
                    <a:gd name="T20" fmla="*/ 38 w 101"/>
                    <a:gd name="T21" fmla="*/ 70 h 73"/>
                    <a:gd name="T22" fmla="*/ 65 w 101"/>
                    <a:gd name="T23" fmla="*/ 68 h 73"/>
                    <a:gd name="T24" fmla="*/ 53 w 101"/>
                    <a:gd name="T25" fmla="*/ 65 h 73"/>
                    <a:gd name="T26" fmla="*/ 54 w 101"/>
                    <a:gd name="T27" fmla="*/ 47 h 73"/>
                    <a:gd name="T28" fmla="*/ 67 w 101"/>
                    <a:gd name="T29" fmla="*/ 39 h 73"/>
                    <a:gd name="T30" fmla="*/ 88 w 101"/>
                    <a:gd name="T31" fmla="*/ 31 h 73"/>
                    <a:gd name="T32" fmla="*/ 5 w 101"/>
                    <a:gd name="T33" fmla="*/ 3 h 73"/>
                    <a:gd name="T34" fmla="*/ 33 w 101"/>
                    <a:gd name="T35" fmla="*/ 39 h 73"/>
                    <a:gd name="T36" fmla="*/ 34 w 101"/>
                    <a:gd name="T37" fmla="*/ 39 h 73"/>
                    <a:gd name="T38" fmla="*/ 49 w 101"/>
                    <a:gd name="T39" fmla="*/ 48 h 73"/>
                    <a:gd name="T40" fmla="*/ 38 w 101"/>
                    <a:gd name="T41" fmla="*/ 65 h 73"/>
                    <a:gd name="T42" fmla="*/ 71 w 101"/>
                    <a:gd name="T43" fmla="*/ 31 h 73"/>
                    <a:gd name="T44" fmla="*/ 78 w 101"/>
                    <a:gd name="T45" fmla="*/ 7 h 73"/>
                    <a:gd name="T46" fmla="*/ 91 w 101"/>
                    <a:gd name="T47" fmla="*/ 8 h 73"/>
                    <a:gd name="T48" fmla="*/ 70 w 101"/>
                    <a:gd name="T49" fmla="*/ 34 h 73"/>
                    <a:gd name="T50" fmla="*/ 75 w 101"/>
                    <a:gd name="T51" fmla="*/ 30 h 73"/>
                    <a:gd name="T52" fmla="*/ 81 w 101"/>
                    <a:gd name="T53" fmla="*/ 10 h 73"/>
                    <a:gd name="T54" fmla="*/ 27 w 101"/>
                    <a:gd name="T55" fmla="*/ 34 h 73"/>
                    <a:gd name="T56" fmla="*/ 9 w 101"/>
                    <a:gd name="T57" fmla="*/ 7 h 73"/>
                    <a:gd name="T58" fmla="*/ 22 w 101"/>
                    <a:gd name="T59" fmla="*/ 9 h 73"/>
                    <a:gd name="T60" fmla="*/ 30 w 101"/>
                    <a:gd name="T61" fmla="*/ 34 h 73"/>
                    <a:gd name="T62" fmla="*/ 25 w 101"/>
                    <a:gd name="T63" fmla="*/ 30 h 73"/>
                    <a:gd name="T64" fmla="*/ 12 w 101"/>
                    <a:gd name="T65" fmla="*/ 1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1" h="73">
                      <a:moveTo>
                        <a:pt x="62" y="73"/>
                      </a:move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4" y="73"/>
                        <a:pt x="32" y="71"/>
                        <a:pt x="32" y="68"/>
                      </a:cubicBezTo>
                      <a:cubicBezTo>
                        <a:pt x="32" y="65"/>
                        <a:pt x="34" y="62"/>
                        <a:pt x="38" y="62"/>
                      </a:cubicBezTo>
                      <a:cubicBezTo>
                        <a:pt x="46" y="62"/>
                        <a:pt x="46" y="62"/>
                        <a:pt x="46" y="62"/>
                      </a:cubicBezTo>
                      <a:cubicBezTo>
                        <a:pt x="46" y="50"/>
                        <a:pt x="46" y="50"/>
                        <a:pt x="46" y="50"/>
                      </a:cubicBezTo>
                      <a:cubicBezTo>
                        <a:pt x="41" y="49"/>
                        <a:pt x="36" y="46"/>
                        <a:pt x="32" y="42"/>
                      </a:cubicBezTo>
                      <a:cubicBezTo>
                        <a:pt x="23" y="42"/>
                        <a:pt x="15" y="39"/>
                        <a:pt x="10" y="33"/>
                      </a:cubicBezTo>
                      <a:cubicBezTo>
                        <a:pt x="0" y="21"/>
                        <a:pt x="2" y="2"/>
                        <a:pt x="3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2"/>
                        <a:pt x="98" y="2"/>
                        <a:pt x="98" y="2"/>
                      </a:cubicBezTo>
                      <a:cubicBezTo>
                        <a:pt x="98" y="2"/>
                        <a:pt x="101" y="21"/>
                        <a:pt x="90" y="33"/>
                      </a:cubicBezTo>
                      <a:cubicBezTo>
                        <a:pt x="85" y="39"/>
                        <a:pt x="78" y="42"/>
                        <a:pt x="68" y="42"/>
                      </a:cubicBezTo>
                      <a:cubicBezTo>
                        <a:pt x="64" y="46"/>
                        <a:pt x="60" y="49"/>
                        <a:pt x="56" y="50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62" y="62"/>
                        <a:pt x="62" y="62"/>
                        <a:pt x="62" y="62"/>
                      </a:cubicBezTo>
                      <a:cubicBezTo>
                        <a:pt x="65" y="62"/>
                        <a:pt x="68" y="65"/>
                        <a:pt x="68" y="68"/>
                      </a:cubicBezTo>
                      <a:cubicBezTo>
                        <a:pt x="68" y="71"/>
                        <a:pt x="65" y="73"/>
                        <a:pt x="62" y="73"/>
                      </a:cubicBezTo>
                      <a:close/>
                      <a:moveTo>
                        <a:pt x="38" y="65"/>
                      </a:moveTo>
                      <a:cubicBezTo>
                        <a:pt x="36" y="65"/>
                        <a:pt x="35" y="66"/>
                        <a:pt x="35" y="68"/>
                      </a:cubicBezTo>
                      <a:cubicBezTo>
                        <a:pt x="35" y="69"/>
                        <a:pt x="36" y="70"/>
                        <a:pt x="38" y="70"/>
                      </a:cubicBezTo>
                      <a:cubicBezTo>
                        <a:pt x="62" y="70"/>
                        <a:pt x="62" y="70"/>
                        <a:pt x="62" y="70"/>
                      </a:cubicBezTo>
                      <a:cubicBezTo>
                        <a:pt x="64" y="70"/>
                        <a:pt x="65" y="69"/>
                        <a:pt x="65" y="68"/>
                      </a:cubicBezTo>
                      <a:cubicBezTo>
                        <a:pt x="65" y="66"/>
                        <a:pt x="64" y="65"/>
                        <a:pt x="62" y="65"/>
                      </a:cubicBezTo>
                      <a:cubicBezTo>
                        <a:pt x="53" y="65"/>
                        <a:pt x="53" y="65"/>
                        <a:pt x="53" y="65"/>
                      </a:cubicBezTo>
                      <a:cubicBezTo>
                        <a:pt x="53" y="48"/>
                        <a:pt x="53" y="48"/>
                        <a:pt x="53" y="48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8" y="46"/>
                        <a:pt x="63" y="44"/>
                        <a:pt x="66" y="39"/>
                      </a:cubicBezTo>
                      <a:cubicBezTo>
                        <a:pt x="67" y="39"/>
                        <a:pt x="67" y="39"/>
                        <a:pt x="67" y="39"/>
                      </a:cubicBezTo>
                      <a:cubicBezTo>
                        <a:pt x="68" y="39"/>
                        <a:pt x="68" y="39"/>
                        <a:pt x="68" y="39"/>
                      </a:cubicBezTo>
                      <a:cubicBezTo>
                        <a:pt x="77" y="39"/>
                        <a:pt x="83" y="36"/>
                        <a:pt x="88" y="31"/>
                      </a:cubicBezTo>
                      <a:cubicBezTo>
                        <a:pt x="96" y="22"/>
                        <a:pt x="96" y="8"/>
                        <a:pt x="9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8"/>
                        <a:pt x="5" y="22"/>
                        <a:pt x="13" y="31"/>
                      </a:cubicBezTo>
                      <a:cubicBezTo>
                        <a:pt x="17" y="36"/>
                        <a:pt x="24" y="39"/>
                        <a:pt x="33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8" y="44"/>
                        <a:pt x="43" y="47"/>
                        <a:pt x="47" y="48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5"/>
                        <a:pt x="49" y="65"/>
                        <a:pt x="49" y="65"/>
                      </a:cubicBezTo>
                      <a:lnTo>
                        <a:pt x="38" y="65"/>
                      </a:lnTo>
                      <a:close/>
                      <a:moveTo>
                        <a:pt x="70" y="34"/>
                      </a:move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75" y="25"/>
                        <a:pt x="77" y="17"/>
                        <a:pt x="78" y="9"/>
                      </a:cubicBezTo>
                      <a:cubicBezTo>
                        <a:pt x="78" y="7"/>
                        <a:pt x="78" y="7"/>
                        <a:pt x="78" y="7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8"/>
                        <a:pt x="91" y="8"/>
                        <a:pt x="91" y="8"/>
                      </a:cubicBezTo>
                      <a:cubicBezTo>
                        <a:pt x="91" y="28"/>
                        <a:pt x="78" y="33"/>
                        <a:pt x="73" y="34"/>
                      </a:cubicBezTo>
                      <a:lnTo>
                        <a:pt x="70" y="34"/>
                      </a:lnTo>
                      <a:close/>
                      <a:moveTo>
                        <a:pt x="81" y="10"/>
                      </a:moveTo>
                      <a:cubicBezTo>
                        <a:pt x="80" y="17"/>
                        <a:pt x="78" y="24"/>
                        <a:pt x="75" y="30"/>
                      </a:cubicBezTo>
                      <a:cubicBezTo>
                        <a:pt x="81" y="28"/>
                        <a:pt x="88" y="23"/>
                        <a:pt x="88" y="10"/>
                      </a:cubicBezTo>
                      <a:lnTo>
                        <a:pt x="81" y="10"/>
                      </a:lnTo>
                      <a:close/>
                      <a:moveTo>
                        <a:pt x="30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2" y="32"/>
                        <a:pt x="10" y="2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17"/>
                        <a:pt x="25" y="25"/>
                        <a:pt x="29" y="31"/>
                      </a:cubicBezTo>
                      <a:lnTo>
                        <a:pt x="30" y="34"/>
                      </a:lnTo>
                      <a:close/>
                      <a:moveTo>
                        <a:pt x="12" y="10"/>
                      </a:moveTo>
                      <a:cubicBezTo>
                        <a:pt x="13" y="23"/>
                        <a:pt x="19" y="28"/>
                        <a:pt x="25" y="30"/>
                      </a:cubicBezTo>
                      <a:cubicBezTo>
                        <a:pt x="22" y="24"/>
                        <a:pt x="20" y="17"/>
                        <a:pt x="19" y="10"/>
                      </a:cubicBezTo>
                      <a:lnTo>
                        <a:pt x="12" y="1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grpSp>
              <p:nvGrpSpPr>
                <p:cNvPr id="38" name="iṣļîḍè"/>
                <p:cNvGrpSpPr/>
                <p:nvPr/>
              </p:nvGrpSpPr>
              <p:grpSpPr>
                <a:xfrm>
                  <a:off x="3359518" y="4532488"/>
                  <a:ext cx="312551" cy="393463"/>
                  <a:chOff x="4541592" y="4960612"/>
                  <a:chExt cx="312551" cy="393463"/>
                </a:xfrm>
              </p:grpSpPr>
              <p:sp>
                <p:nvSpPr>
                  <p:cNvPr id="122" name="íśḻïḍé"/>
                  <p:cNvSpPr/>
                  <p:nvPr/>
                </p:nvSpPr>
                <p:spPr bwMode="auto">
                  <a:xfrm>
                    <a:off x="4541592" y="4978064"/>
                    <a:ext cx="304617" cy="376011"/>
                  </a:xfrm>
                  <a:custGeom>
                    <a:avLst/>
                    <a:gdLst>
                      <a:gd name="T0" fmla="*/ 190 w 192"/>
                      <a:gd name="T1" fmla="*/ 29 h 237"/>
                      <a:gd name="T2" fmla="*/ 164 w 192"/>
                      <a:gd name="T3" fmla="*/ 67 h 237"/>
                      <a:gd name="T4" fmla="*/ 159 w 192"/>
                      <a:gd name="T5" fmla="*/ 71 h 237"/>
                      <a:gd name="T6" fmla="*/ 69 w 192"/>
                      <a:gd name="T7" fmla="*/ 199 h 237"/>
                      <a:gd name="T8" fmla="*/ 5 w 192"/>
                      <a:gd name="T9" fmla="*/ 230 h 237"/>
                      <a:gd name="T10" fmla="*/ 14 w 192"/>
                      <a:gd name="T11" fmla="*/ 164 h 237"/>
                      <a:gd name="T12" fmla="*/ 109 w 192"/>
                      <a:gd name="T13" fmla="*/ 36 h 237"/>
                      <a:gd name="T14" fmla="*/ 112 w 192"/>
                      <a:gd name="T15" fmla="*/ 34 h 237"/>
                      <a:gd name="T16" fmla="*/ 133 w 192"/>
                      <a:gd name="T17" fmla="*/ 3 h 237"/>
                      <a:gd name="T18" fmla="*/ 128 w 192"/>
                      <a:gd name="T19" fmla="*/ 0 h 237"/>
                      <a:gd name="T20" fmla="*/ 12 w 192"/>
                      <a:gd name="T21" fmla="*/ 161 h 237"/>
                      <a:gd name="T22" fmla="*/ 0 w 192"/>
                      <a:gd name="T23" fmla="*/ 237 h 237"/>
                      <a:gd name="T24" fmla="*/ 71 w 192"/>
                      <a:gd name="T25" fmla="*/ 204 h 237"/>
                      <a:gd name="T26" fmla="*/ 71 w 192"/>
                      <a:gd name="T27" fmla="*/ 204 h 237"/>
                      <a:gd name="T28" fmla="*/ 173 w 192"/>
                      <a:gd name="T29" fmla="*/ 62 h 237"/>
                      <a:gd name="T30" fmla="*/ 192 w 192"/>
                      <a:gd name="T31" fmla="*/ 31 h 237"/>
                      <a:gd name="T32" fmla="*/ 190 w 192"/>
                      <a:gd name="T33" fmla="*/ 29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92" h="237">
                        <a:moveTo>
                          <a:pt x="190" y="29"/>
                        </a:moveTo>
                        <a:lnTo>
                          <a:pt x="164" y="67"/>
                        </a:lnTo>
                        <a:lnTo>
                          <a:pt x="159" y="71"/>
                        </a:lnTo>
                        <a:lnTo>
                          <a:pt x="69" y="199"/>
                        </a:lnTo>
                        <a:lnTo>
                          <a:pt x="5" y="230"/>
                        </a:lnTo>
                        <a:lnTo>
                          <a:pt x="14" y="164"/>
                        </a:lnTo>
                        <a:lnTo>
                          <a:pt x="109" y="36"/>
                        </a:lnTo>
                        <a:lnTo>
                          <a:pt x="112" y="34"/>
                        </a:lnTo>
                        <a:lnTo>
                          <a:pt x="133" y="3"/>
                        </a:lnTo>
                        <a:lnTo>
                          <a:pt x="128" y="0"/>
                        </a:lnTo>
                        <a:lnTo>
                          <a:pt x="12" y="161"/>
                        </a:lnTo>
                        <a:lnTo>
                          <a:pt x="0" y="237"/>
                        </a:lnTo>
                        <a:lnTo>
                          <a:pt x="71" y="204"/>
                        </a:lnTo>
                        <a:lnTo>
                          <a:pt x="71" y="204"/>
                        </a:lnTo>
                        <a:lnTo>
                          <a:pt x="173" y="62"/>
                        </a:lnTo>
                        <a:lnTo>
                          <a:pt x="192" y="31"/>
                        </a:lnTo>
                        <a:lnTo>
                          <a:pt x="190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23" name="i$ľïdê"/>
                  <p:cNvSpPr/>
                  <p:nvPr/>
                </p:nvSpPr>
                <p:spPr bwMode="auto">
                  <a:xfrm>
                    <a:off x="4587603" y="5035181"/>
                    <a:ext cx="153896" cy="211010"/>
                  </a:xfrm>
                  <a:custGeom>
                    <a:avLst/>
                    <a:gdLst>
                      <a:gd name="T0" fmla="*/ 41 w 41"/>
                      <a:gd name="T1" fmla="*/ 0 h 56"/>
                      <a:gd name="T2" fmla="*/ 40 w 41"/>
                      <a:gd name="T3" fmla="*/ 2 h 56"/>
                      <a:gd name="T4" fmla="*/ 2 w 41"/>
                      <a:gd name="T5" fmla="*/ 56 h 56"/>
                      <a:gd name="T6" fmla="*/ 0 w 41"/>
                      <a:gd name="T7" fmla="*/ 55 h 56"/>
                      <a:gd name="T8" fmla="*/ 38 w 41"/>
                      <a:gd name="T9" fmla="*/ 1 h 56"/>
                      <a:gd name="T10" fmla="*/ 39 w 41"/>
                      <a:gd name="T11" fmla="*/ 0 h 56"/>
                      <a:gd name="T12" fmla="*/ 41 w 41"/>
                      <a:gd name="T13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1" h="56">
                        <a:moveTo>
                          <a:pt x="41" y="0"/>
                        </a:move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2" y="56"/>
                          <a:pt x="2" y="56"/>
                          <a:pt x="2" y="56"/>
                        </a:cubicBezTo>
                        <a:cubicBezTo>
                          <a:pt x="0" y="55"/>
                          <a:pt x="0" y="55"/>
                          <a:pt x="0" y="55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40" y="0"/>
                          <a:pt x="41" y="0"/>
                          <a:pt x="41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24" name="iṩļîḓe"/>
                  <p:cNvSpPr/>
                  <p:nvPr/>
                </p:nvSpPr>
                <p:spPr bwMode="auto">
                  <a:xfrm>
                    <a:off x="4609814" y="5043113"/>
                    <a:ext cx="158655" cy="220529"/>
                  </a:xfrm>
                  <a:custGeom>
                    <a:avLst/>
                    <a:gdLst>
                      <a:gd name="T0" fmla="*/ 42 w 42"/>
                      <a:gd name="T1" fmla="*/ 1 h 59"/>
                      <a:gd name="T2" fmla="*/ 41 w 42"/>
                      <a:gd name="T3" fmla="*/ 3 h 59"/>
                      <a:gd name="T4" fmla="*/ 2 w 42"/>
                      <a:gd name="T5" fmla="*/ 59 h 59"/>
                      <a:gd name="T6" fmla="*/ 0 w 42"/>
                      <a:gd name="T7" fmla="*/ 58 h 59"/>
                      <a:gd name="T8" fmla="*/ 39 w 42"/>
                      <a:gd name="T9" fmla="*/ 2 h 59"/>
                      <a:gd name="T10" fmla="*/ 40 w 42"/>
                      <a:gd name="T11" fmla="*/ 0 h 59"/>
                      <a:gd name="T12" fmla="*/ 42 w 42"/>
                      <a:gd name="T13" fmla="*/ 1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9">
                        <a:moveTo>
                          <a:pt x="42" y="1"/>
                        </a:moveTo>
                        <a:cubicBezTo>
                          <a:pt x="41" y="3"/>
                          <a:pt x="41" y="3"/>
                          <a:pt x="41" y="3"/>
                        </a:cubicBezTo>
                        <a:cubicBezTo>
                          <a:pt x="2" y="59"/>
                          <a:pt x="2" y="59"/>
                          <a:pt x="2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39" y="2"/>
                          <a:pt x="39" y="2"/>
                          <a:pt x="39" y="2"/>
                        </a:cubicBez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41" y="1"/>
                          <a:pt x="41" y="1"/>
                          <a:pt x="42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25" name="íśļíḑê"/>
                  <p:cNvSpPr/>
                  <p:nvPr/>
                </p:nvSpPr>
                <p:spPr bwMode="auto">
                  <a:xfrm>
                    <a:off x="4632026" y="5060565"/>
                    <a:ext cx="158655" cy="218943"/>
                  </a:xfrm>
                  <a:custGeom>
                    <a:avLst/>
                    <a:gdLst>
                      <a:gd name="T0" fmla="*/ 42 w 42"/>
                      <a:gd name="T1" fmla="*/ 2 h 58"/>
                      <a:gd name="T2" fmla="*/ 41 w 42"/>
                      <a:gd name="T3" fmla="*/ 4 h 58"/>
                      <a:gd name="T4" fmla="*/ 2 w 42"/>
                      <a:gd name="T5" fmla="*/ 58 h 58"/>
                      <a:gd name="T6" fmla="*/ 0 w 42"/>
                      <a:gd name="T7" fmla="*/ 57 h 58"/>
                      <a:gd name="T8" fmla="*/ 40 w 42"/>
                      <a:gd name="T9" fmla="*/ 2 h 58"/>
                      <a:gd name="T10" fmla="*/ 41 w 42"/>
                      <a:gd name="T11" fmla="*/ 0 h 58"/>
                      <a:gd name="T12" fmla="*/ 42 w 42"/>
                      <a:gd name="T13" fmla="*/ 2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8">
                        <a:moveTo>
                          <a:pt x="42" y="2"/>
                        </a:moveTo>
                        <a:cubicBezTo>
                          <a:pt x="41" y="4"/>
                          <a:pt x="41" y="4"/>
                          <a:pt x="41" y="4"/>
                        </a:cubicBezTo>
                        <a:cubicBezTo>
                          <a:pt x="2" y="58"/>
                          <a:pt x="2" y="58"/>
                          <a:pt x="2" y="58"/>
                        </a:cubicBezTo>
                        <a:cubicBezTo>
                          <a:pt x="0" y="57"/>
                          <a:pt x="0" y="57"/>
                          <a:pt x="0" y="57"/>
                        </a:cubicBez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2" y="1"/>
                          <a:pt x="42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26" name="iṥ1îdè"/>
                  <p:cNvSpPr/>
                  <p:nvPr/>
                </p:nvSpPr>
                <p:spPr bwMode="auto">
                  <a:xfrm>
                    <a:off x="4560631" y="5230325"/>
                    <a:ext cx="98366" cy="71394"/>
                  </a:xfrm>
                  <a:custGeom>
                    <a:avLst/>
                    <a:gdLst>
                      <a:gd name="T0" fmla="*/ 26 w 26"/>
                      <a:gd name="T1" fmla="*/ 17 h 19"/>
                      <a:gd name="T2" fmla="*/ 22 w 26"/>
                      <a:gd name="T3" fmla="*/ 19 h 19"/>
                      <a:gd name="T4" fmla="*/ 0 w 26"/>
                      <a:gd name="T5" fmla="*/ 4 h 19"/>
                      <a:gd name="T6" fmla="*/ 1 w 26"/>
                      <a:gd name="T7" fmla="*/ 0 h 19"/>
                      <a:gd name="T8" fmla="*/ 26 w 26"/>
                      <a:gd name="T9" fmla="*/ 1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9">
                        <a:moveTo>
                          <a:pt x="26" y="17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15" y="5"/>
                          <a:pt x="0" y="4"/>
                          <a:pt x="0" y="4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7" y="2"/>
                          <a:pt x="26" y="1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27" name="îSļîḑè"/>
                  <p:cNvSpPr/>
                  <p:nvPr/>
                </p:nvSpPr>
                <p:spPr bwMode="auto">
                  <a:xfrm>
                    <a:off x="4549526" y="5298547"/>
                    <a:ext cx="41250" cy="33317"/>
                  </a:xfrm>
                  <a:custGeom>
                    <a:avLst/>
                    <a:gdLst>
                      <a:gd name="T0" fmla="*/ 11 w 11"/>
                      <a:gd name="T1" fmla="*/ 8 h 9"/>
                      <a:gd name="T2" fmla="*/ 8 w 11"/>
                      <a:gd name="T3" fmla="*/ 9 h 9"/>
                      <a:gd name="T4" fmla="*/ 0 w 11"/>
                      <a:gd name="T5" fmla="*/ 3 h 9"/>
                      <a:gd name="T6" fmla="*/ 1 w 11"/>
                      <a:gd name="T7" fmla="*/ 0 h 9"/>
                      <a:gd name="T8" fmla="*/ 11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11" y="8"/>
                        </a:move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5" y="5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8" y="2"/>
                          <a:pt x="11" y="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28" name="íṧḷídê"/>
                  <p:cNvSpPr/>
                  <p:nvPr/>
                </p:nvSpPr>
                <p:spPr bwMode="auto">
                  <a:xfrm>
                    <a:off x="4703420" y="4960612"/>
                    <a:ext cx="150723" cy="138029"/>
                  </a:xfrm>
                  <a:custGeom>
                    <a:avLst/>
                    <a:gdLst>
                      <a:gd name="T0" fmla="*/ 15 w 40"/>
                      <a:gd name="T1" fmla="*/ 22 h 37"/>
                      <a:gd name="T2" fmla="*/ 10 w 40"/>
                      <a:gd name="T3" fmla="*/ 20 h 37"/>
                      <a:gd name="T4" fmla="*/ 4 w 40"/>
                      <a:gd name="T5" fmla="*/ 19 h 37"/>
                      <a:gd name="T6" fmla="*/ 3 w 40"/>
                      <a:gd name="T7" fmla="*/ 20 h 37"/>
                      <a:gd name="T8" fmla="*/ 9 w 40"/>
                      <a:gd name="T9" fmla="*/ 22 h 37"/>
                      <a:gd name="T10" fmla="*/ 14 w 40"/>
                      <a:gd name="T11" fmla="*/ 24 h 37"/>
                      <a:gd name="T12" fmla="*/ 21 w 40"/>
                      <a:gd name="T13" fmla="*/ 29 h 37"/>
                      <a:gd name="T14" fmla="*/ 17 w 40"/>
                      <a:gd name="T15" fmla="*/ 23 h 37"/>
                      <a:gd name="T16" fmla="*/ 15 w 40"/>
                      <a:gd name="T17" fmla="*/ 22 h 37"/>
                      <a:gd name="T18" fmla="*/ 10 w 40"/>
                      <a:gd name="T19" fmla="*/ 20 h 37"/>
                      <a:gd name="T20" fmla="*/ 4 w 40"/>
                      <a:gd name="T21" fmla="*/ 19 h 37"/>
                      <a:gd name="T22" fmla="*/ 3 w 40"/>
                      <a:gd name="T23" fmla="*/ 20 h 37"/>
                      <a:gd name="T24" fmla="*/ 9 w 40"/>
                      <a:gd name="T25" fmla="*/ 22 h 37"/>
                      <a:gd name="T26" fmla="*/ 14 w 40"/>
                      <a:gd name="T27" fmla="*/ 24 h 37"/>
                      <a:gd name="T28" fmla="*/ 21 w 40"/>
                      <a:gd name="T29" fmla="*/ 29 h 37"/>
                      <a:gd name="T30" fmla="*/ 17 w 40"/>
                      <a:gd name="T31" fmla="*/ 23 h 37"/>
                      <a:gd name="T32" fmla="*/ 29 w 40"/>
                      <a:gd name="T33" fmla="*/ 2 h 37"/>
                      <a:gd name="T34" fmla="*/ 15 w 40"/>
                      <a:gd name="T35" fmla="*/ 1 h 37"/>
                      <a:gd name="T36" fmla="*/ 11 w 40"/>
                      <a:gd name="T37" fmla="*/ 5 h 37"/>
                      <a:gd name="T38" fmla="*/ 2 w 40"/>
                      <a:gd name="T39" fmla="*/ 20 h 37"/>
                      <a:gd name="T40" fmla="*/ 7 w 40"/>
                      <a:gd name="T41" fmla="*/ 21 h 37"/>
                      <a:gd name="T42" fmla="*/ 13 w 40"/>
                      <a:gd name="T43" fmla="*/ 23 h 37"/>
                      <a:gd name="T44" fmla="*/ 16 w 40"/>
                      <a:gd name="T45" fmla="*/ 25 h 37"/>
                      <a:gd name="T46" fmla="*/ 22 w 40"/>
                      <a:gd name="T47" fmla="*/ 31 h 37"/>
                      <a:gd name="T48" fmla="*/ 24 w 40"/>
                      <a:gd name="T49" fmla="*/ 35 h 37"/>
                      <a:gd name="T50" fmla="*/ 30 w 40"/>
                      <a:gd name="T51" fmla="*/ 31 h 37"/>
                      <a:gd name="T52" fmla="*/ 26 w 40"/>
                      <a:gd name="T53" fmla="*/ 33 h 37"/>
                      <a:gd name="T54" fmla="*/ 22 w 40"/>
                      <a:gd name="T55" fmla="*/ 27 h 37"/>
                      <a:gd name="T56" fmla="*/ 15 w 40"/>
                      <a:gd name="T57" fmla="*/ 22 h 37"/>
                      <a:gd name="T58" fmla="*/ 10 w 40"/>
                      <a:gd name="T59" fmla="*/ 20 h 37"/>
                      <a:gd name="T60" fmla="*/ 4 w 40"/>
                      <a:gd name="T61" fmla="*/ 19 h 37"/>
                      <a:gd name="T62" fmla="*/ 13 w 40"/>
                      <a:gd name="T63" fmla="*/ 6 h 37"/>
                      <a:gd name="T64" fmla="*/ 28 w 40"/>
                      <a:gd name="T65" fmla="*/ 4 h 37"/>
                      <a:gd name="T66" fmla="*/ 37 w 40"/>
                      <a:gd name="T67" fmla="*/ 17 h 37"/>
                      <a:gd name="T68" fmla="*/ 17 w 40"/>
                      <a:gd name="T69" fmla="*/ 23 h 37"/>
                      <a:gd name="T70" fmla="*/ 13 w 40"/>
                      <a:gd name="T71" fmla="*/ 22 h 37"/>
                      <a:gd name="T72" fmla="*/ 8 w 40"/>
                      <a:gd name="T73" fmla="*/ 20 h 37"/>
                      <a:gd name="T74" fmla="*/ 4 w 40"/>
                      <a:gd name="T75" fmla="*/ 19 h 37"/>
                      <a:gd name="T76" fmla="*/ 7 w 40"/>
                      <a:gd name="T77" fmla="*/ 21 h 37"/>
                      <a:gd name="T78" fmla="*/ 13 w 40"/>
                      <a:gd name="T79" fmla="*/ 23 h 37"/>
                      <a:gd name="T80" fmla="*/ 16 w 40"/>
                      <a:gd name="T81" fmla="*/ 25 h 37"/>
                      <a:gd name="T82" fmla="*/ 22 w 40"/>
                      <a:gd name="T83" fmla="*/ 27 h 37"/>
                      <a:gd name="T84" fmla="*/ 17 w 40"/>
                      <a:gd name="T85" fmla="*/ 23 h 37"/>
                      <a:gd name="T86" fmla="*/ 13 w 40"/>
                      <a:gd name="T87" fmla="*/ 22 h 37"/>
                      <a:gd name="T88" fmla="*/ 8 w 40"/>
                      <a:gd name="T89" fmla="*/ 20 h 37"/>
                      <a:gd name="T90" fmla="*/ 4 w 40"/>
                      <a:gd name="T91" fmla="*/ 19 h 37"/>
                      <a:gd name="T92" fmla="*/ 7 w 40"/>
                      <a:gd name="T93" fmla="*/ 21 h 37"/>
                      <a:gd name="T94" fmla="*/ 13 w 40"/>
                      <a:gd name="T95" fmla="*/ 23 h 37"/>
                      <a:gd name="T96" fmla="*/ 16 w 40"/>
                      <a:gd name="T97" fmla="*/ 25 h 37"/>
                      <a:gd name="T98" fmla="*/ 22 w 40"/>
                      <a:gd name="T99" fmla="*/ 2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40" h="37"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40" y="15"/>
                        </a:moveTo>
                        <a:cubicBezTo>
                          <a:pt x="40" y="15"/>
                          <a:pt x="37" y="6"/>
                          <a:pt x="29" y="2"/>
                        </a:cubicBezTo>
                        <a:cubicBezTo>
                          <a:pt x="25" y="0"/>
                          <a:pt x="20" y="0"/>
                          <a:pt x="15" y="0"/>
                        </a:cubicBezTo>
                        <a:cubicBezTo>
                          <a:pt x="15" y="1"/>
                          <a:pt x="15" y="1"/>
                          <a:pt x="15" y="1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2" y="20"/>
                          <a:pt x="2" y="20"/>
                          <a:pt x="2" y="20"/>
                        </a:cubicBezTo>
                        <a:cubicBezTo>
                          <a:pt x="2" y="20"/>
                          <a:pt x="2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1" y="29"/>
                          <a:pt x="22" y="30"/>
                          <a:pt x="22" y="31"/>
                        </a:cubicBezTo>
                        <a:cubicBezTo>
                          <a:pt x="23" y="32"/>
                          <a:pt x="24" y="33"/>
                          <a:pt x="24" y="35"/>
                        </a:cubicBezTo>
                        <a:cubicBezTo>
                          <a:pt x="24" y="35"/>
                          <a:pt x="24" y="35"/>
                          <a:pt x="24" y="35"/>
                        </a:cubicBezTo>
                        <a:cubicBezTo>
                          <a:pt x="25" y="37"/>
                          <a:pt x="25" y="37"/>
                          <a:pt x="25" y="37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26" y="33"/>
                        </a:moveTo>
                        <a:cubicBezTo>
                          <a:pt x="25" y="31"/>
                          <a:pt x="24" y="30"/>
                          <a:pt x="23" y="29"/>
                        </a:cubicBezTo>
                        <a:cubicBezTo>
                          <a:pt x="23" y="28"/>
                          <a:pt x="22" y="28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13" y="6"/>
                          <a:pt x="13" y="6"/>
                          <a:pt x="13" y="6"/>
                        </a:cubicBezTo>
                        <a:cubicBezTo>
                          <a:pt x="16" y="2"/>
                          <a:pt x="16" y="2"/>
                          <a:pt x="16" y="2"/>
                        </a:cubicBezTo>
                        <a:cubicBezTo>
                          <a:pt x="20" y="2"/>
                          <a:pt x="24" y="2"/>
                          <a:pt x="28" y="4"/>
                        </a:cubicBezTo>
                        <a:cubicBezTo>
                          <a:pt x="35" y="7"/>
                          <a:pt x="38" y="13"/>
                          <a:pt x="38" y="15"/>
                        </a:cubicBezTo>
                        <a:cubicBezTo>
                          <a:pt x="37" y="17"/>
                          <a:pt x="37" y="17"/>
                          <a:pt x="37" y="17"/>
                        </a:cubicBezTo>
                        <a:lnTo>
                          <a:pt x="26" y="33"/>
                        </a:ln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39" name="îŝļíḍè"/>
                <p:cNvGrpSpPr/>
                <p:nvPr/>
              </p:nvGrpSpPr>
              <p:grpSpPr>
                <a:xfrm>
                  <a:off x="1416748" y="2456247"/>
                  <a:ext cx="312549" cy="442646"/>
                  <a:chOff x="5698186" y="1950933"/>
                  <a:chExt cx="312549" cy="442646"/>
                </a:xfrm>
              </p:grpSpPr>
              <p:sp>
                <p:nvSpPr>
                  <p:cNvPr id="119" name="îṣľide"/>
                  <p:cNvSpPr/>
                  <p:nvPr/>
                </p:nvSpPr>
                <p:spPr bwMode="auto">
                  <a:xfrm>
                    <a:off x="5702945" y="1950933"/>
                    <a:ext cx="307790" cy="442646"/>
                  </a:xfrm>
                  <a:custGeom>
                    <a:avLst/>
                    <a:gdLst>
                      <a:gd name="T0" fmla="*/ 82 w 82"/>
                      <a:gd name="T1" fmla="*/ 118 h 118"/>
                      <a:gd name="T2" fmla="*/ 29 w 82"/>
                      <a:gd name="T3" fmla="*/ 116 h 118"/>
                      <a:gd name="T4" fmla="*/ 47 w 82"/>
                      <a:gd name="T5" fmla="*/ 96 h 118"/>
                      <a:gd name="T6" fmla="*/ 30 w 82"/>
                      <a:gd name="T7" fmla="*/ 1 h 118"/>
                      <a:gd name="T8" fmla="*/ 31 w 82"/>
                      <a:gd name="T9" fmla="*/ 0 h 118"/>
                      <a:gd name="T10" fmla="*/ 59 w 82"/>
                      <a:gd name="T11" fmla="*/ 18 h 118"/>
                      <a:gd name="T12" fmla="*/ 58 w 82"/>
                      <a:gd name="T13" fmla="*/ 20 h 118"/>
                      <a:gd name="T14" fmla="*/ 60 w 82"/>
                      <a:gd name="T15" fmla="*/ 86 h 118"/>
                      <a:gd name="T16" fmla="*/ 79 w 82"/>
                      <a:gd name="T17" fmla="*/ 70 h 118"/>
                      <a:gd name="T18" fmla="*/ 82 w 82"/>
                      <a:gd name="T19" fmla="*/ 118 h 118"/>
                      <a:gd name="T20" fmla="*/ 36 w 82"/>
                      <a:gd name="T21" fmla="*/ 113 h 118"/>
                      <a:gd name="T22" fmla="*/ 79 w 82"/>
                      <a:gd name="T23" fmla="*/ 115 h 118"/>
                      <a:gd name="T24" fmla="*/ 76 w 82"/>
                      <a:gd name="T25" fmla="*/ 76 h 118"/>
                      <a:gd name="T26" fmla="*/ 59 w 82"/>
                      <a:gd name="T27" fmla="*/ 90 h 118"/>
                      <a:gd name="T28" fmla="*/ 59 w 82"/>
                      <a:gd name="T29" fmla="*/ 89 h 118"/>
                      <a:gd name="T30" fmla="*/ 55 w 82"/>
                      <a:gd name="T31" fmla="*/ 19 h 118"/>
                      <a:gd name="T32" fmla="*/ 32 w 82"/>
                      <a:gd name="T33" fmla="*/ 4 h 118"/>
                      <a:gd name="T34" fmla="*/ 50 w 82"/>
                      <a:gd name="T35" fmla="*/ 95 h 118"/>
                      <a:gd name="T36" fmla="*/ 52 w 82"/>
                      <a:gd name="T37" fmla="*/ 96 h 118"/>
                      <a:gd name="T38" fmla="*/ 36 w 82"/>
                      <a:gd name="T39" fmla="*/ 113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2" h="118">
                        <a:moveTo>
                          <a:pt x="82" y="118"/>
                        </a:moveTo>
                        <a:cubicBezTo>
                          <a:pt x="29" y="116"/>
                          <a:pt x="29" y="116"/>
                          <a:pt x="29" y="116"/>
                        </a:cubicBezTo>
                        <a:cubicBezTo>
                          <a:pt x="47" y="96"/>
                          <a:pt x="47" y="96"/>
                          <a:pt x="47" y="96"/>
                        </a:cubicBezTo>
                        <a:cubicBezTo>
                          <a:pt x="0" y="62"/>
                          <a:pt x="30" y="2"/>
                          <a:pt x="30" y="1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59" y="18"/>
                          <a:pt x="59" y="18"/>
                          <a:pt x="59" y="18"/>
                        </a:cubicBezTo>
                        <a:cubicBezTo>
                          <a:pt x="58" y="20"/>
                          <a:pt x="58" y="20"/>
                          <a:pt x="58" y="20"/>
                        </a:cubicBezTo>
                        <a:cubicBezTo>
                          <a:pt x="34" y="53"/>
                          <a:pt x="55" y="80"/>
                          <a:pt x="60" y="86"/>
                        </a:cubicBezTo>
                        <a:cubicBezTo>
                          <a:pt x="79" y="70"/>
                          <a:pt x="79" y="70"/>
                          <a:pt x="79" y="70"/>
                        </a:cubicBezTo>
                        <a:lnTo>
                          <a:pt x="82" y="118"/>
                        </a:lnTo>
                        <a:close/>
                        <a:moveTo>
                          <a:pt x="36" y="113"/>
                        </a:moveTo>
                        <a:cubicBezTo>
                          <a:pt x="79" y="115"/>
                          <a:pt x="79" y="115"/>
                          <a:pt x="79" y="115"/>
                        </a:cubicBezTo>
                        <a:cubicBezTo>
                          <a:pt x="76" y="76"/>
                          <a:pt x="76" y="76"/>
                          <a:pt x="76" y="76"/>
                        </a:cubicBezTo>
                        <a:cubicBezTo>
                          <a:pt x="59" y="90"/>
                          <a:pt x="59" y="90"/>
                          <a:pt x="59" y="90"/>
                        </a:cubicBezTo>
                        <a:cubicBezTo>
                          <a:pt x="59" y="89"/>
                          <a:pt x="59" y="89"/>
                          <a:pt x="59" y="89"/>
                        </a:cubicBezTo>
                        <a:cubicBezTo>
                          <a:pt x="58" y="88"/>
                          <a:pt x="28" y="58"/>
                          <a:pt x="55" y="19"/>
                        </a:cubicBez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28" y="14"/>
                          <a:pt x="7" y="65"/>
                          <a:pt x="50" y="95"/>
                        </a:cubicBezTo>
                        <a:cubicBezTo>
                          <a:pt x="52" y="96"/>
                          <a:pt x="52" y="96"/>
                          <a:pt x="52" y="96"/>
                        </a:cubicBezTo>
                        <a:lnTo>
                          <a:pt x="36" y="11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20" name="isliḍé"/>
                  <p:cNvSpPr/>
                  <p:nvPr/>
                </p:nvSpPr>
                <p:spPr bwMode="auto">
                  <a:xfrm>
                    <a:off x="5698186" y="1954106"/>
                    <a:ext cx="199905" cy="431541"/>
                  </a:xfrm>
                  <a:custGeom>
                    <a:avLst/>
                    <a:gdLst>
                      <a:gd name="T0" fmla="*/ 34 w 53"/>
                      <a:gd name="T1" fmla="*/ 115 h 115"/>
                      <a:gd name="T2" fmla="*/ 22 w 53"/>
                      <a:gd name="T3" fmla="*/ 113 h 115"/>
                      <a:gd name="T4" fmla="*/ 37 w 53"/>
                      <a:gd name="T5" fmla="*/ 96 h 115"/>
                      <a:gd name="T6" fmla="*/ 20 w 53"/>
                      <a:gd name="T7" fmla="*/ 10 h 115"/>
                      <a:gd name="T8" fmla="*/ 21 w 53"/>
                      <a:gd name="T9" fmla="*/ 10 h 115"/>
                      <a:gd name="T10" fmla="*/ 31 w 53"/>
                      <a:gd name="T11" fmla="*/ 0 h 115"/>
                      <a:gd name="T12" fmla="*/ 33 w 53"/>
                      <a:gd name="T13" fmla="*/ 2 h 115"/>
                      <a:gd name="T14" fmla="*/ 23 w 53"/>
                      <a:gd name="T15" fmla="*/ 12 h 115"/>
                      <a:gd name="T16" fmla="*/ 40 w 53"/>
                      <a:gd name="T17" fmla="*/ 94 h 115"/>
                      <a:gd name="T18" fmla="*/ 53 w 53"/>
                      <a:gd name="T19" fmla="*/ 94 h 115"/>
                      <a:gd name="T20" fmla="*/ 34 w 53"/>
                      <a:gd name="T21" fmla="*/ 115 h 115"/>
                      <a:gd name="T22" fmla="*/ 28 w 53"/>
                      <a:gd name="T23" fmla="*/ 111 h 115"/>
                      <a:gd name="T24" fmla="*/ 33 w 53"/>
                      <a:gd name="T25" fmla="*/ 112 h 115"/>
                      <a:gd name="T26" fmla="*/ 46 w 53"/>
                      <a:gd name="T27" fmla="*/ 97 h 115"/>
                      <a:gd name="T28" fmla="*/ 40 w 53"/>
                      <a:gd name="T29" fmla="*/ 97 h 115"/>
                      <a:gd name="T30" fmla="*/ 28 w 53"/>
                      <a:gd name="T31" fmla="*/ 11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3" h="115">
                        <a:moveTo>
                          <a:pt x="34" y="115"/>
                        </a:moveTo>
                        <a:cubicBezTo>
                          <a:pt x="22" y="113"/>
                          <a:pt x="22" y="113"/>
                          <a:pt x="22" y="113"/>
                        </a:cubicBezTo>
                        <a:cubicBezTo>
                          <a:pt x="37" y="96"/>
                          <a:pt x="37" y="96"/>
                          <a:pt x="37" y="96"/>
                        </a:cubicBezTo>
                        <a:cubicBezTo>
                          <a:pt x="30" y="90"/>
                          <a:pt x="0" y="59"/>
                          <a:pt x="20" y="10"/>
                        </a:cubicBezTo>
                        <a:cubicBezTo>
                          <a:pt x="21" y="10"/>
                          <a:pt x="21" y="10"/>
                          <a:pt x="21" y="1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3" y="2"/>
                          <a:pt x="33" y="2"/>
                          <a:pt x="33" y="2"/>
                        </a:cubicBezTo>
                        <a:cubicBezTo>
                          <a:pt x="23" y="12"/>
                          <a:pt x="23" y="12"/>
                          <a:pt x="23" y="12"/>
                        </a:cubicBezTo>
                        <a:cubicBezTo>
                          <a:pt x="3" y="61"/>
                          <a:pt x="36" y="91"/>
                          <a:pt x="40" y="94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lnTo>
                          <a:pt x="34" y="115"/>
                        </a:lnTo>
                        <a:close/>
                        <a:moveTo>
                          <a:pt x="28" y="111"/>
                        </a:moveTo>
                        <a:cubicBezTo>
                          <a:pt x="33" y="112"/>
                          <a:pt x="33" y="112"/>
                          <a:pt x="33" y="112"/>
                        </a:cubicBezTo>
                        <a:cubicBezTo>
                          <a:pt x="46" y="97"/>
                          <a:pt x="46" y="97"/>
                          <a:pt x="46" y="97"/>
                        </a:cubicBezTo>
                        <a:cubicBezTo>
                          <a:pt x="40" y="97"/>
                          <a:pt x="40" y="97"/>
                          <a:pt x="40" y="97"/>
                        </a:cubicBezTo>
                        <a:lnTo>
                          <a:pt x="28" y="11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21" name="işḷïḓê"/>
                  <p:cNvSpPr/>
                  <p:nvPr/>
                </p:nvSpPr>
                <p:spPr bwMode="auto">
                  <a:xfrm>
                    <a:off x="5906023" y="2217473"/>
                    <a:ext cx="90433" cy="44423"/>
                  </a:xfrm>
                  <a:custGeom>
                    <a:avLst/>
                    <a:gdLst>
                      <a:gd name="T0" fmla="*/ 5 w 57"/>
                      <a:gd name="T1" fmla="*/ 28 h 28"/>
                      <a:gd name="T2" fmla="*/ 0 w 57"/>
                      <a:gd name="T3" fmla="*/ 23 h 28"/>
                      <a:gd name="T4" fmla="*/ 24 w 57"/>
                      <a:gd name="T5" fmla="*/ 0 h 28"/>
                      <a:gd name="T6" fmla="*/ 57 w 57"/>
                      <a:gd name="T7" fmla="*/ 0 h 28"/>
                      <a:gd name="T8" fmla="*/ 57 w 57"/>
                      <a:gd name="T9" fmla="*/ 7 h 28"/>
                      <a:gd name="T10" fmla="*/ 28 w 57"/>
                      <a:gd name="T11" fmla="*/ 7 h 28"/>
                      <a:gd name="T12" fmla="*/ 5 w 57"/>
                      <a:gd name="T13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7" h="28">
                        <a:moveTo>
                          <a:pt x="5" y="28"/>
                        </a:moveTo>
                        <a:lnTo>
                          <a:pt x="0" y="23"/>
                        </a:lnTo>
                        <a:lnTo>
                          <a:pt x="24" y="0"/>
                        </a:lnTo>
                        <a:lnTo>
                          <a:pt x="57" y="0"/>
                        </a:lnTo>
                        <a:lnTo>
                          <a:pt x="57" y="7"/>
                        </a:lnTo>
                        <a:lnTo>
                          <a:pt x="28" y="7"/>
                        </a:lnTo>
                        <a:lnTo>
                          <a:pt x="5" y="2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40" name="ïṥļïḍé"/>
                <p:cNvGrpSpPr/>
                <p:nvPr/>
              </p:nvGrpSpPr>
              <p:grpSpPr>
                <a:xfrm>
                  <a:off x="2170350" y="4994742"/>
                  <a:ext cx="230051" cy="326829"/>
                  <a:chOff x="4382937" y="5523837"/>
                  <a:chExt cx="230051" cy="326829"/>
                </a:xfrm>
              </p:grpSpPr>
              <p:sp>
                <p:nvSpPr>
                  <p:cNvPr id="116" name="íṥ1iḋe"/>
                  <p:cNvSpPr/>
                  <p:nvPr/>
                </p:nvSpPr>
                <p:spPr bwMode="auto">
                  <a:xfrm>
                    <a:off x="4382937" y="5523837"/>
                    <a:ext cx="226877" cy="326829"/>
                  </a:xfrm>
                  <a:custGeom>
                    <a:avLst/>
                    <a:gdLst>
                      <a:gd name="T0" fmla="*/ 0 w 60"/>
                      <a:gd name="T1" fmla="*/ 87 h 87"/>
                      <a:gd name="T2" fmla="*/ 2 w 60"/>
                      <a:gd name="T3" fmla="*/ 50 h 87"/>
                      <a:gd name="T4" fmla="*/ 16 w 60"/>
                      <a:gd name="T5" fmla="*/ 62 h 87"/>
                      <a:gd name="T6" fmla="*/ 17 w 60"/>
                      <a:gd name="T7" fmla="*/ 15 h 87"/>
                      <a:gd name="T8" fmla="*/ 16 w 60"/>
                      <a:gd name="T9" fmla="*/ 14 h 87"/>
                      <a:gd name="T10" fmla="*/ 38 w 60"/>
                      <a:gd name="T11" fmla="*/ 0 h 87"/>
                      <a:gd name="T12" fmla="*/ 38 w 60"/>
                      <a:gd name="T13" fmla="*/ 1 h 87"/>
                      <a:gd name="T14" fmla="*/ 26 w 60"/>
                      <a:gd name="T15" fmla="*/ 70 h 87"/>
                      <a:gd name="T16" fmla="*/ 40 w 60"/>
                      <a:gd name="T17" fmla="*/ 85 h 87"/>
                      <a:gd name="T18" fmla="*/ 0 w 60"/>
                      <a:gd name="T19" fmla="*/ 87 h 87"/>
                      <a:gd name="T20" fmla="*/ 5 w 60"/>
                      <a:gd name="T21" fmla="*/ 56 h 87"/>
                      <a:gd name="T22" fmla="*/ 3 w 60"/>
                      <a:gd name="T23" fmla="*/ 83 h 87"/>
                      <a:gd name="T24" fmla="*/ 33 w 60"/>
                      <a:gd name="T25" fmla="*/ 82 h 87"/>
                      <a:gd name="T26" fmla="*/ 22 w 60"/>
                      <a:gd name="T27" fmla="*/ 70 h 87"/>
                      <a:gd name="T28" fmla="*/ 23 w 60"/>
                      <a:gd name="T29" fmla="*/ 69 h 87"/>
                      <a:gd name="T30" fmla="*/ 36 w 60"/>
                      <a:gd name="T31" fmla="*/ 4 h 87"/>
                      <a:gd name="T32" fmla="*/ 20 w 60"/>
                      <a:gd name="T33" fmla="*/ 14 h 87"/>
                      <a:gd name="T34" fmla="*/ 18 w 60"/>
                      <a:gd name="T35" fmla="*/ 65 h 87"/>
                      <a:gd name="T36" fmla="*/ 17 w 60"/>
                      <a:gd name="T37" fmla="*/ 66 h 87"/>
                      <a:gd name="T38" fmla="*/ 5 w 60"/>
                      <a:gd name="T39" fmla="*/ 56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0" h="87">
                        <a:moveTo>
                          <a:pt x="0" y="87"/>
                        </a:move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6" y="62"/>
                          <a:pt x="16" y="62"/>
                          <a:pt x="16" y="62"/>
                        </a:cubicBezTo>
                        <a:cubicBezTo>
                          <a:pt x="20" y="57"/>
                          <a:pt x="35" y="39"/>
                          <a:pt x="17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1"/>
                          <a:pt x="60" y="45"/>
                          <a:pt x="26" y="70"/>
                        </a:cubicBezTo>
                        <a:cubicBezTo>
                          <a:pt x="40" y="85"/>
                          <a:pt x="40" y="85"/>
                          <a:pt x="40" y="85"/>
                        </a:cubicBezTo>
                        <a:lnTo>
                          <a:pt x="0" y="87"/>
                        </a:lnTo>
                        <a:close/>
                        <a:moveTo>
                          <a:pt x="5" y="56"/>
                        </a:moveTo>
                        <a:cubicBezTo>
                          <a:pt x="3" y="83"/>
                          <a:pt x="3" y="83"/>
                          <a:pt x="3" y="83"/>
                        </a:cubicBezTo>
                        <a:cubicBezTo>
                          <a:pt x="33" y="82"/>
                          <a:pt x="33" y="82"/>
                          <a:pt x="33" y="82"/>
                        </a:cubicBezTo>
                        <a:cubicBezTo>
                          <a:pt x="22" y="70"/>
                          <a:pt x="22" y="70"/>
                          <a:pt x="22" y="70"/>
                        </a:cubicBezTo>
                        <a:cubicBezTo>
                          <a:pt x="23" y="69"/>
                          <a:pt x="23" y="69"/>
                          <a:pt x="23" y="69"/>
                        </a:cubicBezTo>
                        <a:cubicBezTo>
                          <a:pt x="53" y="48"/>
                          <a:pt x="40" y="12"/>
                          <a:pt x="36" y="4"/>
                        </a:cubicBezTo>
                        <a:cubicBezTo>
                          <a:pt x="20" y="14"/>
                          <a:pt x="20" y="14"/>
                          <a:pt x="20" y="14"/>
                        </a:cubicBezTo>
                        <a:cubicBezTo>
                          <a:pt x="40" y="42"/>
                          <a:pt x="18" y="65"/>
                          <a:pt x="18" y="65"/>
                        </a:cubicBezTo>
                        <a:cubicBezTo>
                          <a:pt x="17" y="66"/>
                          <a:pt x="17" y="66"/>
                          <a:pt x="17" y="66"/>
                        </a:cubicBezTo>
                        <a:lnTo>
                          <a:pt x="5" y="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17" name="íŝḻiḋê"/>
                  <p:cNvSpPr/>
                  <p:nvPr/>
                </p:nvSpPr>
                <p:spPr bwMode="auto">
                  <a:xfrm>
                    <a:off x="4462265" y="5527010"/>
                    <a:ext cx="150723" cy="315723"/>
                  </a:xfrm>
                  <a:custGeom>
                    <a:avLst/>
                    <a:gdLst>
                      <a:gd name="T0" fmla="*/ 15 w 40"/>
                      <a:gd name="T1" fmla="*/ 84 h 84"/>
                      <a:gd name="T2" fmla="*/ 0 w 40"/>
                      <a:gd name="T3" fmla="*/ 68 h 84"/>
                      <a:gd name="T4" fmla="*/ 11 w 40"/>
                      <a:gd name="T5" fmla="*/ 68 h 84"/>
                      <a:gd name="T6" fmla="*/ 22 w 40"/>
                      <a:gd name="T7" fmla="*/ 9 h 84"/>
                      <a:gd name="T8" fmla="*/ 15 w 40"/>
                      <a:gd name="T9" fmla="*/ 2 h 84"/>
                      <a:gd name="T10" fmla="*/ 17 w 40"/>
                      <a:gd name="T11" fmla="*/ 0 h 84"/>
                      <a:gd name="T12" fmla="*/ 25 w 40"/>
                      <a:gd name="T13" fmla="*/ 7 h 84"/>
                      <a:gd name="T14" fmla="*/ 13 w 40"/>
                      <a:gd name="T15" fmla="*/ 70 h 84"/>
                      <a:gd name="T16" fmla="*/ 24 w 40"/>
                      <a:gd name="T17" fmla="*/ 83 h 84"/>
                      <a:gd name="T18" fmla="*/ 15 w 40"/>
                      <a:gd name="T19" fmla="*/ 84 h 84"/>
                      <a:gd name="T20" fmla="*/ 7 w 40"/>
                      <a:gd name="T21" fmla="*/ 71 h 84"/>
                      <a:gd name="T22" fmla="*/ 16 w 40"/>
                      <a:gd name="T23" fmla="*/ 81 h 84"/>
                      <a:gd name="T24" fmla="*/ 18 w 40"/>
                      <a:gd name="T25" fmla="*/ 80 h 84"/>
                      <a:gd name="T26" fmla="*/ 10 w 40"/>
                      <a:gd name="T27" fmla="*/ 71 h 84"/>
                      <a:gd name="T28" fmla="*/ 7 w 40"/>
                      <a:gd name="T29" fmla="*/ 71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0" h="84">
                        <a:moveTo>
                          <a:pt x="15" y="84"/>
                        </a:moveTo>
                        <a:cubicBezTo>
                          <a:pt x="0" y="68"/>
                          <a:pt x="0" y="68"/>
                          <a:pt x="0" y="68"/>
                        </a:cubicBezTo>
                        <a:cubicBezTo>
                          <a:pt x="11" y="68"/>
                          <a:pt x="11" y="68"/>
                          <a:pt x="11" y="68"/>
                        </a:cubicBezTo>
                        <a:cubicBezTo>
                          <a:pt x="14" y="65"/>
                          <a:pt x="37" y="44"/>
                          <a:pt x="22" y="9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40" y="43"/>
                          <a:pt x="19" y="65"/>
                          <a:pt x="13" y="70"/>
                        </a:cubicBezTo>
                        <a:cubicBezTo>
                          <a:pt x="24" y="83"/>
                          <a:pt x="24" y="83"/>
                          <a:pt x="24" y="83"/>
                        </a:cubicBezTo>
                        <a:lnTo>
                          <a:pt x="15" y="84"/>
                        </a:lnTo>
                        <a:close/>
                        <a:moveTo>
                          <a:pt x="7" y="71"/>
                        </a:moveTo>
                        <a:cubicBezTo>
                          <a:pt x="16" y="81"/>
                          <a:pt x="16" y="81"/>
                          <a:pt x="16" y="81"/>
                        </a:cubicBezTo>
                        <a:cubicBezTo>
                          <a:pt x="18" y="80"/>
                          <a:pt x="18" y="80"/>
                          <a:pt x="18" y="80"/>
                        </a:cubicBezTo>
                        <a:cubicBezTo>
                          <a:pt x="10" y="71"/>
                          <a:pt x="10" y="71"/>
                          <a:pt x="10" y="71"/>
                        </a:cubicBezTo>
                        <a:lnTo>
                          <a:pt x="7" y="7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18" name="íSlîḓê"/>
                  <p:cNvSpPr/>
                  <p:nvPr/>
                </p:nvSpPr>
                <p:spPr bwMode="auto">
                  <a:xfrm>
                    <a:off x="4394044" y="5715808"/>
                    <a:ext cx="68222" cy="36490"/>
                  </a:xfrm>
                  <a:custGeom>
                    <a:avLst/>
                    <a:gdLst>
                      <a:gd name="T0" fmla="*/ 38 w 43"/>
                      <a:gd name="T1" fmla="*/ 23 h 23"/>
                      <a:gd name="T2" fmla="*/ 22 w 43"/>
                      <a:gd name="T3" fmla="*/ 7 h 23"/>
                      <a:gd name="T4" fmla="*/ 0 w 43"/>
                      <a:gd name="T5" fmla="*/ 7 h 23"/>
                      <a:gd name="T6" fmla="*/ 0 w 43"/>
                      <a:gd name="T7" fmla="*/ 0 h 23"/>
                      <a:gd name="T8" fmla="*/ 24 w 43"/>
                      <a:gd name="T9" fmla="*/ 0 h 23"/>
                      <a:gd name="T10" fmla="*/ 43 w 43"/>
                      <a:gd name="T11" fmla="*/ 18 h 23"/>
                      <a:gd name="T12" fmla="*/ 38 w 43"/>
                      <a:gd name="T13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" h="23">
                        <a:moveTo>
                          <a:pt x="38" y="23"/>
                        </a:moveTo>
                        <a:lnTo>
                          <a:pt x="22" y="7"/>
                        </a:ln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3" y="18"/>
                        </a:lnTo>
                        <a:lnTo>
                          <a:pt x="38" y="2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41" name="îSḷîḋé"/>
                <p:cNvGrpSpPr/>
                <p:nvPr/>
              </p:nvGrpSpPr>
              <p:grpSpPr>
                <a:xfrm>
                  <a:off x="1931456" y="1808281"/>
                  <a:ext cx="406156" cy="679041"/>
                  <a:chOff x="5714051" y="2563340"/>
                  <a:chExt cx="406156" cy="679041"/>
                </a:xfrm>
              </p:grpSpPr>
              <p:sp>
                <p:nvSpPr>
                  <p:cNvPr id="102" name="îsľïḍê"/>
                  <p:cNvSpPr/>
                  <p:nvPr/>
                </p:nvSpPr>
                <p:spPr bwMode="auto">
                  <a:xfrm>
                    <a:off x="5755301" y="2701369"/>
                    <a:ext cx="320483" cy="395049"/>
                  </a:xfrm>
                  <a:custGeom>
                    <a:avLst/>
                    <a:gdLst>
                      <a:gd name="T0" fmla="*/ 57 w 85"/>
                      <a:gd name="T1" fmla="*/ 105 h 105"/>
                      <a:gd name="T2" fmla="*/ 61 w 85"/>
                      <a:gd name="T3" fmla="*/ 71 h 105"/>
                      <a:gd name="T4" fmla="*/ 75 w 85"/>
                      <a:gd name="T5" fmla="*/ 25 h 105"/>
                      <a:gd name="T6" fmla="*/ 50 w 85"/>
                      <a:gd name="T7" fmla="*/ 8 h 105"/>
                      <a:gd name="T8" fmla="*/ 13 w 85"/>
                      <a:gd name="T9" fmla="*/ 16 h 105"/>
                      <a:gd name="T10" fmla="*/ 18 w 85"/>
                      <a:gd name="T11" fmla="*/ 67 h 105"/>
                      <a:gd name="T12" fmla="*/ 29 w 85"/>
                      <a:gd name="T13" fmla="*/ 104 h 105"/>
                      <a:gd name="T14" fmla="*/ 26 w 85"/>
                      <a:gd name="T15" fmla="*/ 104 h 105"/>
                      <a:gd name="T16" fmla="*/ 15 w 85"/>
                      <a:gd name="T17" fmla="*/ 68 h 105"/>
                      <a:gd name="T18" fmla="*/ 10 w 85"/>
                      <a:gd name="T19" fmla="*/ 15 h 105"/>
                      <a:gd name="T20" fmla="*/ 51 w 85"/>
                      <a:gd name="T21" fmla="*/ 5 h 105"/>
                      <a:gd name="T22" fmla="*/ 77 w 85"/>
                      <a:gd name="T23" fmla="*/ 23 h 105"/>
                      <a:gd name="T24" fmla="*/ 64 w 85"/>
                      <a:gd name="T25" fmla="*/ 72 h 105"/>
                      <a:gd name="T26" fmla="*/ 59 w 85"/>
                      <a:gd name="T27" fmla="*/ 103 h 105"/>
                      <a:gd name="T28" fmla="*/ 57 w 85"/>
                      <a:gd name="T2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5" h="105">
                        <a:moveTo>
                          <a:pt x="57" y="105"/>
                        </a:moveTo>
                        <a:cubicBezTo>
                          <a:pt x="51" y="100"/>
                          <a:pt x="50" y="86"/>
                          <a:pt x="61" y="71"/>
                        </a:cubicBezTo>
                        <a:cubicBezTo>
                          <a:pt x="62" y="69"/>
                          <a:pt x="82" y="43"/>
                          <a:pt x="75" y="25"/>
                        </a:cubicBezTo>
                        <a:cubicBezTo>
                          <a:pt x="71" y="16"/>
                          <a:pt x="63" y="11"/>
                          <a:pt x="50" y="8"/>
                        </a:cubicBezTo>
                        <a:cubicBezTo>
                          <a:pt x="32" y="4"/>
                          <a:pt x="19" y="7"/>
                          <a:pt x="13" y="16"/>
                        </a:cubicBezTo>
                        <a:cubicBezTo>
                          <a:pt x="4" y="29"/>
                          <a:pt x="8" y="52"/>
                          <a:pt x="18" y="67"/>
                        </a:cubicBezTo>
                        <a:cubicBezTo>
                          <a:pt x="29" y="86"/>
                          <a:pt x="29" y="103"/>
                          <a:pt x="29" y="104"/>
                        </a:cubicBezTo>
                        <a:cubicBezTo>
                          <a:pt x="26" y="104"/>
                          <a:pt x="26" y="104"/>
                          <a:pt x="26" y="104"/>
                        </a:cubicBezTo>
                        <a:cubicBezTo>
                          <a:pt x="26" y="104"/>
                          <a:pt x="26" y="87"/>
                          <a:pt x="15" y="68"/>
                        </a:cubicBezTo>
                        <a:cubicBezTo>
                          <a:pt x="5" y="52"/>
                          <a:pt x="0" y="29"/>
                          <a:pt x="10" y="15"/>
                        </a:cubicBezTo>
                        <a:cubicBezTo>
                          <a:pt x="15" y="7"/>
                          <a:pt x="26" y="0"/>
                          <a:pt x="51" y="5"/>
                        </a:cubicBezTo>
                        <a:cubicBezTo>
                          <a:pt x="65" y="8"/>
                          <a:pt x="74" y="14"/>
                          <a:pt x="77" y="23"/>
                        </a:cubicBezTo>
                        <a:cubicBezTo>
                          <a:pt x="85" y="43"/>
                          <a:pt x="66" y="69"/>
                          <a:pt x="64" y="72"/>
                        </a:cubicBezTo>
                        <a:cubicBezTo>
                          <a:pt x="54" y="85"/>
                          <a:pt x="53" y="98"/>
                          <a:pt x="59" y="103"/>
                        </a:cubicBezTo>
                        <a:lnTo>
                          <a:pt x="57" y="1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03" name="iṥḷïḋé"/>
                  <p:cNvSpPr/>
                  <p:nvPr/>
                </p:nvSpPr>
                <p:spPr bwMode="auto">
                  <a:xfrm>
                    <a:off x="5879052" y="2931419"/>
                    <a:ext cx="71395" cy="157068"/>
                  </a:xfrm>
                  <a:custGeom>
                    <a:avLst/>
                    <a:gdLst>
                      <a:gd name="T0" fmla="*/ 16 w 19"/>
                      <a:gd name="T1" fmla="*/ 42 h 42"/>
                      <a:gd name="T2" fmla="*/ 13 w 19"/>
                      <a:gd name="T3" fmla="*/ 42 h 42"/>
                      <a:gd name="T4" fmla="*/ 8 w 19"/>
                      <a:gd name="T5" fmla="*/ 4 h 42"/>
                      <a:gd name="T6" fmla="*/ 7 w 19"/>
                      <a:gd name="T7" fmla="*/ 3 h 42"/>
                      <a:gd name="T8" fmla="*/ 5 w 19"/>
                      <a:gd name="T9" fmla="*/ 42 h 42"/>
                      <a:gd name="T10" fmla="*/ 2 w 19"/>
                      <a:gd name="T11" fmla="*/ 42 h 42"/>
                      <a:gd name="T12" fmla="*/ 6 w 19"/>
                      <a:gd name="T13" fmla="*/ 1 h 42"/>
                      <a:gd name="T14" fmla="*/ 9 w 19"/>
                      <a:gd name="T15" fmla="*/ 1 h 42"/>
                      <a:gd name="T16" fmla="*/ 16 w 19"/>
                      <a:gd name="T17" fmla="*/ 4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42">
                        <a:moveTo>
                          <a:pt x="16" y="42"/>
                        </a:move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14" y="33"/>
                          <a:pt x="14" y="7"/>
                          <a:pt x="8" y="4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4" y="5"/>
                          <a:pt x="4" y="25"/>
                          <a:pt x="5" y="42"/>
                        </a:cubicBezTo>
                        <a:cubicBezTo>
                          <a:pt x="2" y="42"/>
                          <a:pt x="2" y="42"/>
                          <a:pt x="2" y="42"/>
                        </a:cubicBezTo>
                        <a:cubicBezTo>
                          <a:pt x="1" y="33"/>
                          <a:pt x="0" y="5"/>
                          <a:pt x="6" y="1"/>
                        </a:cubicBezTo>
                        <a:cubicBezTo>
                          <a:pt x="7" y="0"/>
                          <a:pt x="8" y="0"/>
                          <a:pt x="9" y="1"/>
                        </a:cubicBezTo>
                        <a:cubicBezTo>
                          <a:pt x="19" y="6"/>
                          <a:pt x="16" y="39"/>
                          <a:pt x="16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04" name="îṩ1ïďé"/>
                  <p:cNvSpPr/>
                  <p:nvPr/>
                </p:nvSpPr>
                <p:spPr bwMode="auto">
                  <a:xfrm>
                    <a:off x="5856841" y="2874304"/>
                    <a:ext cx="109472" cy="109471"/>
                  </a:xfrm>
                  <a:custGeom>
                    <a:avLst/>
                    <a:gdLst>
                      <a:gd name="T0" fmla="*/ 21 w 29"/>
                      <a:gd name="T1" fmla="*/ 29 h 29"/>
                      <a:gd name="T2" fmla="*/ 18 w 29"/>
                      <a:gd name="T3" fmla="*/ 27 h 29"/>
                      <a:gd name="T4" fmla="*/ 26 w 29"/>
                      <a:gd name="T5" fmla="*/ 9 h 29"/>
                      <a:gd name="T6" fmla="*/ 25 w 29"/>
                      <a:gd name="T7" fmla="*/ 7 h 29"/>
                      <a:gd name="T8" fmla="*/ 20 w 29"/>
                      <a:gd name="T9" fmla="*/ 8 h 29"/>
                      <a:gd name="T10" fmla="*/ 10 w 29"/>
                      <a:gd name="T11" fmla="*/ 6 h 29"/>
                      <a:gd name="T12" fmla="*/ 8 w 29"/>
                      <a:gd name="T13" fmla="*/ 4 h 29"/>
                      <a:gd name="T14" fmla="*/ 5 w 29"/>
                      <a:gd name="T15" fmla="*/ 3 h 29"/>
                      <a:gd name="T16" fmla="*/ 3 w 29"/>
                      <a:gd name="T17" fmla="*/ 7 h 29"/>
                      <a:gd name="T18" fmla="*/ 11 w 29"/>
                      <a:gd name="T19" fmla="*/ 26 h 29"/>
                      <a:gd name="T20" fmla="*/ 8 w 29"/>
                      <a:gd name="T21" fmla="*/ 27 h 29"/>
                      <a:gd name="T22" fmla="*/ 0 w 29"/>
                      <a:gd name="T23" fmla="*/ 8 h 29"/>
                      <a:gd name="T24" fmla="*/ 0 w 29"/>
                      <a:gd name="T25" fmla="*/ 7 h 29"/>
                      <a:gd name="T26" fmla="*/ 4 w 29"/>
                      <a:gd name="T27" fmla="*/ 0 h 29"/>
                      <a:gd name="T28" fmla="*/ 9 w 29"/>
                      <a:gd name="T29" fmla="*/ 2 h 29"/>
                      <a:gd name="T30" fmla="*/ 12 w 29"/>
                      <a:gd name="T31" fmla="*/ 5 h 29"/>
                      <a:gd name="T32" fmla="*/ 18 w 29"/>
                      <a:gd name="T33" fmla="*/ 6 h 29"/>
                      <a:gd name="T34" fmla="*/ 27 w 29"/>
                      <a:gd name="T35" fmla="*/ 4 h 29"/>
                      <a:gd name="T36" fmla="*/ 29 w 29"/>
                      <a:gd name="T37" fmla="*/ 9 h 29"/>
                      <a:gd name="T38" fmla="*/ 29 w 29"/>
                      <a:gd name="T39" fmla="*/ 10 h 29"/>
                      <a:gd name="T40" fmla="*/ 21 w 29"/>
                      <a:gd name="T41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9" h="29">
                        <a:moveTo>
                          <a:pt x="21" y="29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26" y="8"/>
                          <a:pt x="26" y="7"/>
                          <a:pt x="25" y="7"/>
                        </a:cubicBezTo>
                        <a:cubicBezTo>
                          <a:pt x="24" y="6"/>
                          <a:pt x="22" y="7"/>
                          <a:pt x="20" y="8"/>
                        </a:cubicBezTo>
                        <a:cubicBezTo>
                          <a:pt x="13" y="12"/>
                          <a:pt x="11" y="9"/>
                          <a:pt x="10" y="6"/>
                        </a:cubicBezTo>
                        <a:cubicBezTo>
                          <a:pt x="9" y="6"/>
                          <a:pt x="8" y="5"/>
                          <a:pt x="8" y="4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4" y="4"/>
                          <a:pt x="3" y="6"/>
                          <a:pt x="3" y="7"/>
                        </a:cubicBezTo>
                        <a:cubicBezTo>
                          <a:pt x="11" y="26"/>
                          <a:pt x="11" y="26"/>
                          <a:pt x="11" y="26"/>
                        </a:cubicBezTo>
                        <a:cubicBezTo>
                          <a:pt x="8" y="27"/>
                          <a:pt x="8" y="27"/>
                          <a:pt x="8" y="2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7"/>
                          <a:pt x="1" y="1"/>
                          <a:pt x="4" y="0"/>
                        </a:cubicBezTo>
                        <a:cubicBezTo>
                          <a:pt x="6" y="0"/>
                          <a:pt x="7" y="0"/>
                          <a:pt x="9" y="2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4" y="7"/>
                          <a:pt x="14" y="8"/>
                          <a:pt x="18" y="6"/>
                        </a:cubicBezTo>
                        <a:cubicBezTo>
                          <a:pt x="22" y="4"/>
                          <a:pt x="25" y="3"/>
                          <a:pt x="27" y="4"/>
                        </a:cubicBezTo>
                        <a:cubicBezTo>
                          <a:pt x="28" y="5"/>
                          <a:pt x="29" y="7"/>
                          <a:pt x="29" y="9"/>
                        </a:cubicBezTo>
                        <a:cubicBezTo>
                          <a:pt x="29" y="10"/>
                          <a:pt x="29" y="10"/>
                          <a:pt x="29" y="10"/>
                        </a:cubicBezTo>
                        <a:lnTo>
                          <a:pt x="21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05" name="ïṥlíḓè"/>
                  <p:cNvSpPr/>
                  <p:nvPr/>
                </p:nvSpPr>
                <p:spPr bwMode="auto">
                  <a:xfrm>
                    <a:off x="5826696" y="3080555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7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9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6 h 13"/>
                      <a:gd name="T20" fmla="*/ 23 w 45"/>
                      <a:gd name="T21" fmla="*/ 10 h 13"/>
                      <a:gd name="T22" fmla="*/ 42 w 45"/>
                      <a:gd name="T23" fmla="*/ 7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3"/>
                          <a:pt x="0" y="7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3"/>
                          <a:pt x="4" y="0"/>
                          <a:pt x="19" y="0"/>
                        </a:cubicBezTo>
                        <a:cubicBezTo>
                          <a:pt x="25" y="0"/>
                          <a:pt x="32" y="1"/>
                          <a:pt x="41" y="1"/>
                        </a:cubicBezTo>
                        <a:cubicBezTo>
                          <a:pt x="43" y="2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9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6"/>
                          <a:pt x="3" y="6"/>
                        </a:cubicBezTo>
                        <a:cubicBezTo>
                          <a:pt x="3" y="8"/>
                          <a:pt x="11" y="10"/>
                          <a:pt x="23" y="10"/>
                        </a:cubicBezTo>
                        <a:cubicBezTo>
                          <a:pt x="32" y="10"/>
                          <a:pt x="40" y="9"/>
                          <a:pt x="42" y="7"/>
                        </a:cubicBezTo>
                        <a:cubicBezTo>
                          <a:pt x="42" y="7"/>
                          <a:pt x="42" y="6"/>
                          <a:pt x="42" y="6"/>
                        </a:cubicBezTo>
                        <a:cubicBezTo>
                          <a:pt x="42" y="5"/>
                          <a:pt x="41" y="5"/>
                          <a:pt x="41" y="4"/>
                        </a:cubicBezTo>
                        <a:cubicBezTo>
                          <a:pt x="32" y="4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06" name="ísḻíḓè"/>
                  <p:cNvSpPr/>
                  <p:nvPr/>
                </p:nvSpPr>
                <p:spPr bwMode="auto">
                  <a:xfrm>
                    <a:off x="5826696" y="3118632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6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8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5 h 13"/>
                      <a:gd name="T20" fmla="*/ 23 w 45"/>
                      <a:gd name="T21" fmla="*/ 10 h 13"/>
                      <a:gd name="T22" fmla="*/ 42 w 45"/>
                      <a:gd name="T23" fmla="*/ 6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8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10"/>
                          <a:pt x="23" y="10"/>
                        </a:cubicBezTo>
                        <a:cubicBezTo>
                          <a:pt x="32" y="10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07" name="íṥ1îḍé"/>
                  <p:cNvSpPr/>
                  <p:nvPr/>
                </p:nvSpPr>
                <p:spPr bwMode="auto">
                  <a:xfrm>
                    <a:off x="5826696" y="3156709"/>
                    <a:ext cx="169761" cy="44423"/>
                  </a:xfrm>
                  <a:custGeom>
                    <a:avLst/>
                    <a:gdLst>
                      <a:gd name="T0" fmla="*/ 23 w 45"/>
                      <a:gd name="T1" fmla="*/ 12 h 12"/>
                      <a:gd name="T2" fmla="*/ 0 w 45"/>
                      <a:gd name="T3" fmla="*/ 6 h 12"/>
                      <a:gd name="T4" fmla="*/ 0 w 45"/>
                      <a:gd name="T5" fmla="*/ 4 h 12"/>
                      <a:gd name="T6" fmla="*/ 19 w 45"/>
                      <a:gd name="T7" fmla="*/ 0 h 12"/>
                      <a:gd name="T8" fmla="*/ 41 w 45"/>
                      <a:gd name="T9" fmla="*/ 1 h 12"/>
                      <a:gd name="T10" fmla="*/ 45 w 45"/>
                      <a:gd name="T11" fmla="*/ 6 h 12"/>
                      <a:gd name="T12" fmla="*/ 44 w 45"/>
                      <a:gd name="T13" fmla="*/ 8 h 12"/>
                      <a:gd name="T14" fmla="*/ 23 w 45"/>
                      <a:gd name="T15" fmla="*/ 12 h 12"/>
                      <a:gd name="T16" fmla="*/ 19 w 45"/>
                      <a:gd name="T17" fmla="*/ 3 h 12"/>
                      <a:gd name="T18" fmla="*/ 3 w 45"/>
                      <a:gd name="T19" fmla="*/ 5 h 12"/>
                      <a:gd name="T20" fmla="*/ 23 w 45"/>
                      <a:gd name="T21" fmla="*/ 9 h 12"/>
                      <a:gd name="T22" fmla="*/ 42 w 45"/>
                      <a:gd name="T23" fmla="*/ 6 h 12"/>
                      <a:gd name="T24" fmla="*/ 42 w 45"/>
                      <a:gd name="T25" fmla="*/ 6 h 12"/>
                      <a:gd name="T26" fmla="*/ 41 w 45"/>
                      <a:gd name="T27" fmla="*/ 4 h 12"/>
                      <a:gd name="T28" fmla="*/ 19 w 45"/>
                      <a:gd name="T29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2">
                        <a:moveTo>
                          <a:pt x="23" y="12"/>
                        </a:moveTo>
                        <a:cubicBezTo>
                          <a:pt x="18" y="12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2"/>
                          <a:pt x="45" y="6"/>
                        </a:cubicBezTo>
                        <a:cubicBezTo>
                          <a:pt x="45" y="6"/>
                          <a:pt x="45" y="7"/>
                          <a:pt x="44" y="8"/>
                        </a:cubicBezTo>
                        <a:cubicBezTo>
                          <a:pt x="41" y="11"/>
                          <a:pt x="31" y="12"/>
                          <a:pt x="23" y="12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9"/>
                          <a:pt x="23" y="9"/>
                        </a:cubicBezTo>
                        <a:cubicBezTo>
                          <a:pt x="32" y="9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08" name="íṩ1iďê"/>
                  <p:cNvSpPr/>
                  <p:nvPr/>
                </p:nvSpPr>
                <p:spPr bwMode="auto">
                  <a:xfrm>
                    <a:off x="5883811" y="3193199"/>
                    <a:ext cx="71395" cy="49182"/>
                  </a:xfrm>
                  <a:custGeom>
                    <a:avLst/>
                    <a:gdLst>
                      <a:gd name="T0" fmla="*/ 9 w 19"/>
                      <a:gd name="T1" fmla="*/ 13 h 13"/>
                      <a:gd name="T2" fmla="*/ 9 w 19"/>
                      <a:gd name="T3" fmla="*/ 13 h 13"/>
                      <a:gd name="T4" fmla="*/ 0 w 19"/>
                      <a:gd name="T5" fmla="*/ 1 h 13"/>
                      <a:gd name="T6" fmla="*/ 3 w 19"/>
                      <a:gd name="T7" fmla="*/ 0 h 13"/>
                      <a:gd name="T8" fmla="*/ 9 w 19"/>
                      <a:gd name="T9" fmla="*/ 10 h 13"/>
                      <a:gd name="T10" fmla="*/ 9 w 19"/>
                      <a:gd name="T11" fmla="*/ 10 h 13"/>
                      <a:gd name="T12" fmla="*/ 16 w 19"/>
                      <a:gd name="T13" fmla="*/ 0 h 13"/>
                      <a:gd name="T14" fmla="*/ 19 w 19"/>
                      <a:gd name="T15" fmla="*/ 1 h 13"/>
                      <a:gd name="T16" fmla="*/ 9 w 19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13">
                        <a:moveTo>
                          <a:pt x="9" y="13"/>
                        </a:move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4" y="12"/>
                          <a:pt x="0" y="2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9" y="1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10" y="10"/>
                          <a:pt x="13" y="9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6" y="9"/>
                          <a:pt x="13" y="13"/>
                          <a:pt x="9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09" name="íṩľíḍê"/>
                  <p:cNvSpPr/>
                  <p:nvPr/>
                </p:nvSpPr>
                <p:spPr bwMode="auto">
                  <a:xfrm>
                    <a:off x="5714051" y="2610936"/>
                    <a:ext cx="90433" cy="98366"/>
                  </a:xfrm>
                  <a:custGeom>
                    <a:avLst/>
                    <a:gdLst>
                      <a:gd name="T0" fmla="*/ 21 w 24"/>
                      <a:gd name="T1" fmla="*/ 26 h 26"/>
                      <a:gd name="T2" fmla="*/ 0 w 24"/>
                      <a:gd name="T3" fmla="*/ 3 h 26"/>
                      <a:gd name="T4" fmla="*/ 1 w 24"/>
                      <a:gd name="T5" fmla="*/ 0 h 26"/>
                      <a:gd name="T6" fmla="*/ 24 w 24"/>
                      <a:gd name="T7" fmla="*/ 24 h 26"/>
                      <a:gd name="T8" fmla="*/ 21 w 24"/>
                      <a:gd name="T9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26">
                        <a:moveTo>
                          <a:pt x="21" y="26"/>
                        </a:moveTo>
                        <a:cubicBezTo>
                          <a:pt x="21" y="26"/>
                          <a:pt x="11" y="5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3" y="2"/>
                          <a:pt x="23" y="24"/>
                          <a:pt x="24" y="24"/>
                        </a:cubicBezTo>
                        <a:lnTo>
                          <a:pt x="21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10" name="ïṡ1îďè"/>
                  <p:cNvSpPr/>
                  <p:nvPr/>
                </p:nvSpPr>
                <p:spPr bwMode="auto">
                  <a:xfrm>
                    <a:off x="5837802" y="2607763"/>
                    <a:ext cx="30145" cy="82500"/>
                  </a:xfrm>
                  <a:custGeom>
                    <a:avLst/>
                    <a:gdLst>
                      <a:gd name="T0" fmla="*/ 5 w 8"/>
                      <a:gd name="T1" fmla="*/ 22 h 22"/>
                      <a:gd name="T2" fmla="*/ 0 w 8"/>
                      <a:gd name="T3" fmla="*/ 4 h 22"/>
                      <a:gd name="T4" fmla="*/ 1 w 8"/>
                      <a:gd name="T5" fmla="*/ 4 h 22"/>
                      <a:gd name="T6" fmla="*/ 1 w 8"/>
                      <a:gd name="T7" fmla="*/ 1 h 22"/>
                      <a:gd name="T8" fmla="*/ 8 w 8"/>
                      <a:gd name="T9" fmla="*/ 21 h 22"/>
                      <a:gd name="T10" fmla="*/ 5 w 8"/>
                      <a:gd name="T11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" h="22">
                        <a:moveTo>
                          <a:pt x="5" y="22"/>
                        </a:moveTo>
                        <a:cubicBezTo>
                          <a:pt x="3" y="14"/>
                          <a:pt x="1" y="5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2" y="1"/>
                          <a:pt x="4" y="0"/>
                          <a:pt x="8" y="21"/>
                        </a:cubicBezTo>
                        <a:lnTo>
                          <a:pt x="5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11" name="î$ľiḓè"/>
                  <p:cNvSpPr/>
                  <p:nvPr/>
                </p:nvSpPr>
                <p:spPr bwMode="auto">
                  <a:xfrm>
                    <a:off x="5909196" y="2563340"/>
                    <a:ext cx="30145" cy="126924"/>
                  </a:xfrm>
                  <a:custGeom>
                    <a:avLst/>
                    <a:gdLst>
                      <a:gd name="T0" fmla="*/ 3 w 8"/>
                      <a:gd name="T1" fmla="*/ 34 h 34"/>
                      <a:gd name="T2" fmla="*/ 6 w 8"/>
                      <a:gd name="T3" fmla="*/ 0 h 34"/>
                      <a:gd name="T4" fmla="*/ 8 w 8"/>
                      <a:gd name="T5" fmla="*/ 1 h 34"/>
                      <a:gd name="T6" fmla="*/ 6 w 8"/>
                      <a:gd name="T7" fmla="*/ 33 h 34"/>
                      <a:gd name="T8" fmla="*/ 3 w 8"/>
                      <a:gd name="T9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34">
                        <a:moveTo>
                          <a:pt x="3" y="34"/>
                        </a:moveTo>
                        <a:cubicBezTo>
                          <a:pt x="3" y="31"/>
                          <a:pt x="0" y="6"/>
                          <a:pt x="6" y="0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4" y="6"/>
                          <a:pt x="5" y="26"/>
                          <a:pt x="6" y="33"/>
                        </a:cubicBezTo>
                        <a:lnTo>
                          <a:pt x="3" y="3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12" name="iṧḷíḑê"/>
                  <p:cNvSpPr/>
                  <p:nvPr/>
                </p:nvSpPr>
                <p:spPr bwMode="auto">
                  <a:xfrm>
                    <a:off x="5969484" y="2629975"/>
                    <a:ext cx="34904" cy="68221"/>
                  </a:xfrm>
                  <a:custGeom>
                    <a:avLst/>
                    <a:gdLst>
                      <a:gd name="T0" fmla="*/ 3 w 9"/>
                      <a:gd name="T1" fmla="*/ 18 h 18"/>
                      <a:gd name="T2" fmla="*/ 0 w 9"/>
                      <a:gd name="T3" fmla="*/ 18 h 18"/>
                      <a:gd name="T4" fmla="*/ 8 w 9"/>
                      <a:gd name="T5" fmla="*/ 0 h 18"/>
                      <a:gd name="T6" fmla="*/ 9 w 9"/>
                      <a:gd name="T7" fmla="*/ 3 h 18"/>
                      <a:gd name="T8" fmla="*/ 3 w 9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8">
                        <a:moveTo>
                          <a:pt x="3" y="18"/>
                        </a:move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1" y="15"/>
                          <a:pt x="3" y="1"/>
                          <a:pt x="8" y="0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6" y="4"/>
                          <a:pt x="4" y="12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13" name="íş1îḍé"/>
                  <p:cNvSpPr/>
                  <p:nvPr/>
                </p:nvSpPr>
                <p:spPr bwMode="auto">
                  <a:xfrm>
                    <a:off x="6023427" y="2656946"/>
                    <a:ext cx="96780" cy="66635"/>
                  </a:xfrm>
                  <a:custGeom>
                    <a:avLst/>
                    <a:gdLst>
                      <a:gd name="T0" fmla="*/ 3 w 26"/>
                      <a:gd name="T1" fmla="*/ 18 h 18"/>
                      <a:gd name="T2" fmla="*/ 0 w 26"/>
                      <a:gd name="T3" fmla="*/ 16 h 18"/>
                      <a:gd name="T4" fmla="*/ 26 w 26"/>
                      <a:gd name="T5" fmla="*/ 1 h 18"/>
                      <a:gd name="T6" fmla="*/ 25 w 26"/>
                      <a:gd name="T7" fmla="*/ 4 h 18"/>
                      <a:gd name="T8" fmla="*/ 3 w 26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8">
                        <a:moveTo>
                          <a:pt x="3" y="18"/>
                        </a:move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14" y="0"/>
                          <a:pt x="26" y="1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16" y="3"/>
                          <a:pt x="3" y="18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14" name="íṣļîdè"/>
                  <p:cNvSpPr/>
                  <p:nvPr/>
                </p:nvSpPr>
                <p:spPr bwMode="auto">
                  <a:xfrm>
                    <a:off x="6056745" y="2736273"/>
                    <a:ext cx="44423" cy="22212"/>
                  </a:xfrm>
                  <a:custGeom>
                    <a:avLst/>
                    <a:gdLst>
                      <a:gd name="T0" fmla="*/ 2 w 12"/>
                      <a:gd name="T1" fmla="*/ 6 h 6"/>
                      <a:gd name="T2" fmla="*/ 0 w 12"/>
                      <a:gd name="T3" fmla="*/ 4 h 6"/>
                      <a:gd name="T4" fmla="*/ 12 w 12"/>
                      <a:gd name="T5" fmla="*/ 1 h 6"/>
                      <a:gd name="T6" fmla="*/ 11 w 12"/>
                      <a:gd name="T7" fmla="*/ 4 h 6"/>
                      <a:gd name="T8" fmla="*/ 2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2" y="6"/>
                        </a:move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1" y="4"/>
                          <a:pt x="6" y="0"/>
                          <a:pt x="12" y="1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7" y="4"/>
                          <a:pt x="2" y="6"/>
                          <a:pt x="2" y="6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15" name="ïşḷiḍè"/>
                  <p:cNvSpPr/>
                  <p:nvPr/>
                </p:nvSpPr>
                <p:spPr bwMode="auto">
                  <a:xfrm>
                    <a:off x="5717224" y="2736273"/>
                    <a:ext cx="46010" cy="22212"/>
                  </a:xfrm>
                  <a:custGeom>
                    <a:avLst/>
                    <a:gdLst>
                      <a:gd name="T0" fmla="*/ 10 w 12"/>
                      <a:gd name="T1" fmla="*/ 6 h 6"/>
                      <a:gd name="T2" fmla="*/ 0 w 12"/>
                      <a:gd name="T3" fmla="*/ 3 h 6"/>
                      <a:gd name="T4" fmla="*/ 0 w 12"/>
                      <a:gd name="T5" fmla="*/ 0 h 6"/>
                      <a:gd name="T6" fmla="*/ 12 w 12"/>
                      <a:gd name="T7" fmla="*/ 4 h 6"/>
                      <a:gd name="T8" fmla="*/ 10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10" y="6"/>
                        </a:moveTo>
                        <a:cubicBezTo>
                          <a:pt x="9" y="6"/>
                          <a:pt x="6" y="3"/>
                          <a:pt x="0" y="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7" y="0"/>
                          <a:pt x="11" y="4"/>
                          <a:pt x="12" y="4"/>
                        </a:cubicBezTo>
                        <a:lnTo>
                          <a:pt x="10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42" name="íśľiďe"/>
                <p:cNvGrpSpPr/>
                <p:nvPr/>
              </p:nvGrpSpPr>
              <p:grpSpPr>
                <a:xfrm>
                  <a:off x="3272257" y="5170037"/>
                  <a:ext cx="309377" cy="414088"/>
                  <a:chOff x="3957743" y="5628549"/>
                  <a:chExt cx="309377" cy="414088"/>
                </a:xfrm>
              </p:grpSpPr>
              <p:sp>
                <p:nvSpPr>
                  <p:cNvPr id="96" name="iṣļïde"/>
                  <p:cNvSpPr/>
                  <p:nvPr/>
                </p:nvSpPr>
                <p:spPr bwMode="auto">
                  <a:xfrm>
                    <a:off x="3957743" y="5639654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6 w 32"/>
                      <a:gd name="T27" fmla="*/ 2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5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39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6" y="2"/>
                        </a:cubicBezTo>
                        <a:cubicBezTo>
                          <a:pt x="27" y="3"/>
                          <a:pt x="28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97" name="iśḷîde"/>
                  <p:cNvSpPr/>
                  <p:nvPr/>
                </p:nvSpPr>
                <p:spPr bwMode="auto">
                  <a:xfrm>
                    <a:off x="3987888" y="5647588"/>
                    <a:ext cx="134857" cy="150721"/>
                  </a:xfrm>
                  <a:custGeom>
                    <a:avLst/>
                    <a:gdLst>
                      <a:gd name="T0" fmla="*/ 25 w 36"/>
                      <a:gd name="T1" fmla="*/ 1 h 40"/>
                      <a:gd name="T2" fmla="*/ 21 w 36"/>
                      <a:gd name="T3" fmla="*/ 0 h 40"/>
                      <a:gd name="T4" fmla="*/ 20 w 36"/>
                      <a:gd name="T5" fmla="*/ 0 h 40"/>
                      <a:gd name="T6" fmla="*/ 18 w 36"/>
                      <a:gd name="T7" fmla="*/ 0 h 40"/>
                      <a:gd name="T8" fmla="*/ 3 w 36"/>
                      <a:gd name="T9" fmla="*/ 15 h 40"/>
                      <a:gd name="T10" fmla="*/ 4 w 36"/>
                      <a:gd name="T11" fmla="*/ 35 h 40"/>
                      <a:gd name="T12" fmla="*/ 6 w 36"/>
                      <a:gd name="T13" fmla="*/ 38 h 40"/>
                      <a:gd name="T14" fmla="*/ 9 w 36"/>
                      <a:gd name="T15" fmla="*/ 40 h 40"/>
                      <a:gd name="T16" fmla="*/ 14 w 36"/>
                      <a:gd name="T17" fmla="*/ 40 h 40"/>
                      <a:gd name="T18" fmla="*/ 31 w 36"/>
                      <a:gd name="T19" fmla="*/ 26 h 40"/>
                      <a:gd name="T20" fmla="*/ 25 w 36"/>
                      <a:gd name="T21" fmla="*/ 1 h 40"/>
                      <a:gd name="T22" fmla="*/ 29 w 36"/>
                      <a:gd name="T23" fmla="*/ 25 h 40"/>
                      <a:gd name="T24" fmla="*/ 14 w 36"/>
                      <a:gd name="T25" fmla="*/ 38 h 40"/>
                      <a:gd name="T26" fmla="*/ 10 w 36"/>
                      <a:gd name="T27" fmla="*/ 38 h 40"/>
                      <a:gd name="T28" fmla="*/ 10 w 36"/>
                      <a:gd name="T29" fmla="*/ 38 h 40"/>
                      <a:gd name="T30" fmla="*/ 7 w 36"/>
                      <a:gd name="T31" fmla="*/ 36 h 40"/>
                      <a:gd name="T32" fmla="*/ 4 w 36"/>
                      <a:gd name="T33" fmla="*/ 15 h 40"/>
                      <a:gd name="T34" fmla="*/ 20 w 36"/>
                      <a:gd name="T35" fmla="*/ 2 h 40"/>
                      <a:gd name="T36" fmla="*/ 20 w 36"/>
                      <a:gd name="T37" fmla="*/ 2 h 40"/>
                      <a:gd name="T38" fmla="*/ 24 w 36"/>
                      <a:gd name="T39" fmla="*/ 3 h 40"/>
                      <a:gd name="T40" fmla="*/ 24 w 36"/>
                      <a:gd name="T41" fmla="*/ 3 h 40"/>
                      <a:gd name="T42" fmla="*/ 29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5" y="1"/>
                        </a:moveTo>
                        <a:cubicBezTo>
                          <a:pt x="24" y="1"/>
                          <a:pt x="22" y="0"/>
                          <a:pt x="21" y="0"/>
                        </a:cubicBezTo>
                        <a:cubicBezTo>
                          <a:pt x="21" y="0"/>
                          <a:pt x="21" y="0"/>
                          <a:pt x="20" y="0"/>
                        </a:cubicBezTo>
                        <a:cubicBezTo>
                          <a:pt x="19" y="0"/>
                          <a:pt x="18" y="0"/>
                          <a:pt x="18" y="0"/>
                        </a:cubicBezTo>
                        <a:cubicBezTo>
                          <a:pt x="11" y="2"/>
                          <a:pt x="6" y="7"/>
                          <a:pt x="3" y="15"/>
                        </a:cubicBezTo>
                        <a:cubicBezTo>
                          <a:pt x="0" y="22"/>
                          <a:pt x="0" y="30"/>
                          <a:pt x="4" y="35"/>
                        </a:cubicBezTo>
                        <a:cubicBezTo>
                          <a:pt x="4" y="36"/>
                          <a:pt x="5" y="37"/>
                          <a:pt x="6" y="38"/>
                        </a:cubicBezTo>
                        <a:cubicBezTo>
                          <a:pt x="7" y="39"/>
                          <a:pt x="8" y="39"/>
                          <a:pt x="9" y="40"/>
                        </a:cubicBezTo>
                        <a:cubicBezTo>
                          <a:pt x="11" y="40"/>
                          <a:pt x="12" y="40"/>
                          <a:pt x="14" y="40"/>
                        </a:cubicBezTo>
                        <a:cubicBezTo>
                          <a:pt x="21" y="40"/>
                          <a:pt x="28" y="35"/>
                          <a:pt x="31" y="26"/>
                        </a:cubicBezTo>
                        <a:cubicBezTo>
                          <a:pt x="36" y="15"/>
                          <a:pt x="33" y="4"/>
                          <a:pt x="25" y="1"/>
                        </a:cubicBezTo>
                        <a:close/>
                        <a:moveTo>
                          <a:pt x="29" y="25"/>
                        </a:moveTo>
                        <a:cubicBezTo>
                          <a:pt x="26" y="33"/>
                          <a:pt x="20" y="38"/>
                          <a:pt x="14" y="38"/>
                        </a:cubicBezTo>
                        <a:cubicBezTo>
                          <a:pt x="12" y="38"/>
                          <a:pt x="11" y="38"/>
                          <a:pt x="10" y="38"/>
                        </a:cubicBezTo>
                        <a:cubicBezTo>
                          <a:pt x="10" y="38"/>
                          <a:pt x="10" y="38"/>
                          <a:pt x="10" y="38"/>
                        </a:cubicBezTo>
                        <a:cubicBezTo>
                          <a:pt x="9" y="37"/>
                          <a:pt x="8" y="37"/>
                          <a:pt x="7" y="36"/>
                        </a:cubicBezTo>
                        <a:cubicBezTo>
                          <a:pt x="3" y="32"/>
                          <a:pt x="1" y="23"/>
                          <a:pt x="4" y="15"/>
                        </a:cubicBezTo>
                        <a:cubicBezTo>
                          <a:pt x="8" y="8"/>
                          <a:pt x="14" y="2"/>
                          <a:pt x="20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2" y="2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31" y="6"/>
                          <a:pt x="33" y="16"/>
                          <a:pt x="29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98" name="işḷîďé"/>
                  <p:cNvSpPr/>
                  <p:nvPr/>
                </p:nvSpPr>
                <p:spPr bwMode="auto">
                  <a:xfrm>
                    <a:off x="4105292" y="5883982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5 w 32"/>
                      <a:gd name="T27" fmla="*/ 3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6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40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5" y="3"/>
                        </a:cubicBezTo>
                        <a:cubicBezTo>
                          <a:pt x="27" y="3"/>
                          <a:pt x="27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99" name="î$ḻîḋè"/>
                  <p:cNvSpPr/>
                  <p:nvPr/>
                </p:nvSpPr>
                <p:spPr bwMode="auto">
                  <a:xfrm>
                    <a:off x="4130677" y="5891916"/>
                    <a:ext cx="136443" cy="150721"/>
                  </a:xfrm>
                  <a:custGeom>
                    <a:avLst/>
                    <a:gdLst>
                      <a:gd name="T0" fmla="*/ 26 w 36"/>
                      <a:gd name="T1" fmla="*/ 1 h 40"/>
                      <a:gd name="T2" fmla="*/ 22 w 36"/>
                      <a:gd name="T3" fmla="*/ 0 h 40"/>
                      <a:gd name="T4" fmla="*/ 21 w 36"/>
                      <a:gd name="T5" fmla="*/ 0 h 40"/>
                      <a:gd name="T6" fmla="*/ 18 w 36"/>
                      <a:gd name="T7" fmla="*/ 1 h 40"/>
                      <a:gd name="T8" fmla="*/ 3 w 36"/>
                      <a:gd name="T9" fmla="*/ 15 h 40"/>
                      <a:gd name="T10" fmla="*/ 5 w 36"/>
                      <a:gd name="T11" fmla="*/ 35 h 40"/>
                      <a:gd name="T12" fmla="*/ 7 w 36"/>
                      <a:gd name="T13" fmla="*/ 38 h 40"/>
                      <a:gd name="T14" fmla="*/ 10 w 36"/>
                      <a:gd name="T15" fmla="*/ 40 h 40"/>
                      <a:gd name="T16" fmla="*/ 15 w 36"/>
                      <a:gd name="T17" fmla="*/ 40 h 40"/>
                      <a:gd name="T18" fmla="*/ 32 w 36"/>
                      <a:gd name="T19" fmla="*/ 26 h 40"/>
                      <a:gd name="T20" fmla="*/ 26 w 36"/>
                      <a:gd name="T21" fmla="*/ 1 h 40"/>
                      <a:gd name="T22" fmla="*/ 30 w 36"/>
                      <a:gd name="T23" fmla="*/ 25 h 40"/>
                      <a:gd name="T24" fmla="*/ 15 w 36"/>
                      <a:gd name="T25" fmla="*/ 38 h 40"/>
                      <a:gd name="T26" fmla="*/ 11 w 36"/>
                      <a:gd name="T27" fmla="*/ 38 h 40"/>
                      <a:gd name="T28" fmla="*/ 11 w 36"/>
                      <a:gd name="T29" fmla="*/ 38 h 40"/>
                      <a:gd name="T30" fmla="*/ 8 w 36"/>
                      <a:gd name="T31" fmla="*/ 36 h 40"/>
                      <a:gd name="T32" fmla="*/ 5 w 36"/>
                      <a:gd name="T33" fmla="*/ 15 h 40"/>
                      <a:gd name="T34" fmla="*/ 21 w 36"/>
                      <a:gd name="T35" fmla="*/ 2 h 40"/>
                      <a:gd name="T36" fmla="*/ 21 w 36"/>
                      <a:gd name="T37" fmla="*/ 2 h 40"/>
                      <a:gd name="T38" fmla="*/ 25 w 36"/>
                      <a:gd name="T39" fmla="*/ 3 h 40"/>
                      <a:gd name="T40" fmla="*/ 25 w 36"/>
                      <a:gd name="T41" fmla="*/ 3 h 40"/>
                      <a:gd name="T42" fmla="*/ 30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6" y="1"/>
                        </a:moveTo>
                        <a:cubicBezTo>
                          <a:pt x="25" y="1"/>
                          <a:pt x="23" y="0"/>
                          <a:pt x="22" y="0"/>
                        </a:cubicBezTo>
                        <a:cubicBezTo>
                          <a:pt x="22" y="0"/>
                          <a:pt x="21" y="0"/>
                          <a:pt x="21" y="0"/>
                        </a:cubicBezTo>
                        <a:cubicBezTo>
                          <a:pt x="20" y="0"/>
                          <a:pt x="19" y="0"/>
                          <a:pt x="18" y="1"/>
                        </a:cubicBezTo>
                        <a:cubicBezTo>
                          <a:pt x="12" y="2"/>
                          <a:pt x="6" y="7"/>
                          <a:pt x="3" y="15"/>
                        </a:cubicBezTo>
                        <a:cubicBezTo>
                          <a:pt x="0" y="22"/>
                          <a:pt x="1" y="30"/>
                          <a:pt x="5" y="35"/>
                        </a:cubicBezTo>
                        <a:cubicBezTo>
                          <a:pt x="5" y="36"/>
                          <a:pt x="6" y="37"/>
                          <a:pt x="7" y="38"/>
                        </a:cubicBezTo>
                        <a:cubicBezTo>
                          <a:pt x="8" y="39"/>
                          <a:pt x="9" y="39"/>
                          <a:pt x="10" y="40"/>
                        </a:cubicBezTo>
                        <a:cubicBezTo>
                          <a:pt x="12" y="40"/>
                          <a:pt x="13" y="40"/>
                          <a:pt x="15" y="40"/>
                        </a:cubicBezTo>
                        <a:cubicBezTo>
                          <a:pt x="22" y="40"/>
                          <a:pt x="29" y="35"/>
                          <a:pt x="32" y="26"/>
                        </a:cubicBezTo>
                        <a:cubicBezTo>
                          <a:pt x="36" y="16"/>
                          <a:pt x="33" y="4"/>
                          <a:pt x="26" y="1"/>
                        </a:cubicBezTo>
                        <a:close/>
                        <a:moveTo>
                          <a:pt x="30" y="25"/>
                        </a:moveTo>
                        <a:cubicBezTo>
                          <a:pt x="27" y="33"/>
                          <a:pt x="21" y="38"/>
                          <a:pt x="15" y="38"/>
                        </a:cubicBezTo>
                        <a:cubicBezTo>
                          <a:pt x="13" y="38"/>
                          <a:pt x="12" y="38"/>
                          <a:pt x="11" y="38"/>
                        </a:cubicBezTo>
                        <a:cubicBezTo>
                          <a:pt x="11" y="38"/>
                          <a:pt x="11" y="38"/>
                          <a:pt x="11" y="38"/>
                        </a:cubicBezTo>
                        <a:cubicBezTo>
                          <a:pt x="10" y="37"/>
                          <a:pt x="9" y="37"/>
                          <a:pt x="8" y="36"/>
                        </a:cubicBezTo>
                        <a:cubicBezTo>
                          <a:pt x="3" y="32"/>
                          <a:pt x="2" y="23"/>
                          <a:pt x="5" y="15"/>
                        </a:cubicBezTo>
                        <a:cubicBezTo>
                          <a:pt x="8" y="8"/>
                          <a:pt x="15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3" y="2"/>
                          <a:pt x="24" y="3"/>
                          <a:pt x="25" y="3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32" y="6"/>
                          <a:pt x="34" y="16"/>
                          <a:pt x="30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8" name="ï$1iḋê"/>
                  <p:cNvSpPr/>
                  <p:nvPr/>
                </p:nvSpPr>
                <p:spPr bwMode="auto">
                  <a:xfrm>
                    <a:off x="3984715" y="5647588"/>
                    <a:ext cx="274473" cy="395049"/>
                  </a:xfrm>
                  <a:custGeom>
                    <a:avLst/>
                    <a:gdLst>
                      <a:gd name="T0" fmla="*/ 125 w 173"/>
                      <a:gd name="T1" fmla="*/ 0 h 249"/>
                      <a:gd name="T2" fmla="*/ 2 w 173"/>
                      <a:gd name="T3" fmla="*/ 244 h 249"/>
                      <a:gd name="T4" fmla="*/ 0 w 173"/>
                      <a:gd name="T5" fmla="*/ 249 h 249"/>
                      <a:gd name="T6" fmla="*/ 0 w 173"/>
                      <a:gd name="T7" fmla="*/ 249 h 249"/>
                      <a:gd name="T8" fmla="*/ 47 w 173"/>
                      <a:gd name="T9" fmla="*/ 249 h 249"/>
                      <a:gd name="T10" fmla="*/ 173 w 173"/>
                      <a:gd name="T11" fmla="*/ 0 h 249"/>
                      <a:gd name="T12" fmla="*/ 125 w 173"/>
                      <a:gd name="T13" fmla="*/ 0 h 249"/>
                      <a:gd name="T14" fmla="*/ 45 w 173"/>
                      <a:gd name="T15" fmla="*/ 244 h 249"/>
                      <a:gd name="T16" fmla="*/ 7 w 173"/>
                      <a:gd name="T17" fmla="*/ 244 h 249"/>
                      <a:gd name="T18" fmla="*/ 128 w 173"/>
                      <a:gd name="T19" fmla="*/ 5 h 249"/>
                      <a:gd name="T20" fmla="*/ 166 w 173"/>
                      <a:gd name="T21" fmla="*/ 5 h 249"/>
                      <a:gd name="T22" fmla="*/ 130 w 173"/>
                      <a:gd name="T23" fmla="*/ 73 h 249"/>
                      <a:gd name="T24" fmla="*/ 45 w 173"/>
                      <a:gd name="T25" fmla="*/ 244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3" h="249">
                        <a:moveTo>
                          <a:pt x="125" y="0"/>
                        </a:moveTo>
                        <a:lnTo>
                          <a:pt x="2" y="244"/>
                        </a:lnTo>
                        <a:lnTo>
                          <a:pt x="0" y="249"/>
                        </a:lnTo>
                        <a:lnTo>
                          <a:pt x="0" y="249"/>
                        </a:lnTo>
                        <a:lnTo>
                          <a:pt x="47" y="249"/>
                        </a:lnTo>
                        <a:lnTo>
                          <a:pt x="173" y="0"/>
                        </a:lnTo>
                        <a:lnTo>
                          <a:pt x="125" y="0"/>
                        </a:lnTo>
                        <a:close/>
                        <a:moveTo>
                          <a:pt x="45" y="244"/>
                        </a:moveTo>
                        <a:lnTo>
                          <a:pt x="7" y="244"/>
                        </a:lnTo>
                        <a:lnTo>
                          <a:pt x="128" y="5"/>
                        </a:lnTo>
                        <a:lnTo>
                          <a:pt x="166" y="5"/>
                        </a:lnTo>
                        <a:lnTo>
                          <a:pt x="130" y="73"/>
                        </a:lnTo>
                        <a:lnTo>
                          <a:pt x="45" y="24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101" name="îšlidê"/>
                  <p:cNvSpPr/>
                  <p:nvPr/>
                </p:nvSpPr>
                <p:spPr bwMode="auto">
                  <a:xfrm>
                    <a:off x="3968849" y="5628549"/>
                    <a:ext cx="290338" cy="414088"/>
                  </a:xfrm>
                  <a:custGeom>
                    <a:avLst/>
                    <a:gdLst>
                      <a:gd name="T0" fmla="*/ 166 w 183"/>
                      <a:gd name="T1" fmla="*/ 0 h 261"/>
                      <a:gd name="T2" fmla="*/ 126 w 183"/>
                      <a:gd name="T3" fmla="*/ 0 h 261"/>
                      <a:gd name="T4" fmla="*/ 0 w 183"/>
                      <a:gd name="T5" fmla="*/ 246 h 261"/>
                      <a:gd name="T6" fmla="*/ 0 w 183"/>
                      <a:gd name="T7" fmla="*/ 246 h 261"/>
                      <a:gd name="T8" fmla="*/ 10 w 183"/>
                      <a:gd name="T9" fmla="*/ 261 h 261"/>
                      <a:gd name="T10" fmla="*/ 10 w 183"/>
                      <a:gd name="T11" fmla="*/ 261 h 261"/>
                      <a:gd name="T12" fmla="*/ 40 w 183"/>
                      <a:gd name="T13" fmla="*/ 261 h 261"/>
                      <a:gd name="T14" fmla="*/ 43 w 183"/>
                      <a:gd name="T15" fmla="*/ 256 h 261"/>
                      <a:gd name="T16" fmla="*/ 12 w 183"/>
                      <a:gd name="T17" fmla="*/ 256 h 261"/>
                      <a:gd name="T18" fmla="*/ 12 w 183"/>
                      <a:gd name="T19" fmla="*/ 256 h 261"/>
                      <a:gd name="T20" fmla="*/ 5 w 183"/>
                      <a:gd name="T21" fmla="*/ 246 h 261"/>
                      <a:gd name="T22" fmla="*/ 128 w 183"/>
                      <a:gd name="T23" fmla="*/ 5 h 261"/>
                      <a:gd name="T24" fmla="*/ 164 w 183"/>
                      <a:gd name="T25" fmla="*/ 5 h 261"/>
                      <a:gd name="T26" fmla="*/ 173 w 183"/>
                      <a:gd name="T27" fmla="*/ 12 h 261"/>
                      <a:gd name="T28" fmla="*/ 176 w 183"/>
                      <a:gd name="T29" fmla="*/ 14 h 261"/>
                      <a:gd name="T30" fmla="*/ 173 w 183"/>
                      <a:gd name="T31" fmla="*/ 17 h 261"/>
                      <a:gd name="T32" fmla="*/ 176 w 183"/>
                      <a:gd name="T33" fmla="*/ 17 h 261"/>
                      <a:gd name="T34" fmla="*/ 140 w 183"/>
                      <a:gd name="T35" fmla="*/ 85 h 261"/>
                      <a:gd name="T36" fmla="*/ 183 w 183"/>
                      <a:gd name="T37" fmla="*/ 12 h 261"/>
                      <a:gd name="T38" fmla="*/ 183 w 183"/>
                      <a:gd name="T39" fmla="*/ 12 h 261"/>
                      <a:gd name="T40" fmla="*/ 166 w 183"/>
                      <a:gd name="T41" fmla="*/ 0 h 2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83" h="261">
                        <a:moveTo>
                          <a:pt x="166" y="0"/>
                        </a:moveTo>
                        <a:lnTo>
                          <a:pt x="126" y="0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10" y="261"/>
                        </a:lnTo>
                        <a:lnTo>
                          <a:pt x="10" y="261"/>
                        </a:lnTo>
                        <a:lnTo>
                          <a:pt x="40" y="261"/>
                        </a:lnTo>
                        <a:lnTo>
                          <a:pt x="43" y="256"/>
                        </a:lnTo>
                        <a:lnTo>
                          <a:pt x="12" y="256"/>
                        </a:lnTo>
                        <a:lnTo>
                          <a:pt x="12" y="256"/>
                        </a:lnTo>
                        <a:lnTo>
                          <a:pt x="5" y="246"/>
                        </a:lnTo>
                        <a:lnTo>
                          <a:pt x="128" y="5"/>
                        </a:lnTo>
                        <a:lnTo>
                          <a:pt x="164" y="5"/>
                        </a:lnTo>
                        <a:lnTo>
                          <a:pt x="173" y="12"/>
                        </a:lnTo>
                        <a:lnTo>
                          <a:pt x="176" y="14"/>
                        </a:lnTo>
                        <a:lnTo>
                          <a:pt x="173" y="17"/>
                        </a:lnTo>
                        <a:lnTo>
                          <a:pt x="176" y="17"/>
                        </a:lnTo>
                        <a:lnTo>
                          <a:pt x="140" y="85"/>
                        </a:lnTo>
                        <a:lnTo>
                          <a:pt x="183" y="12"/>
                        </a:lnTo>
                        <a:lnTo>
                          <a:pt x="183" y="12"/>
                        </a:lnTo>
                        <a:lnTo>
                          <a:pt x="16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43" name="íśliḋê"/>
                <p:cNvGrpSpPr/>
                <p:nvPr/>
              </p:nvGrpSpPr>
              <p:grpSpPr>
                <a:xfrm>
                  <a:off x="1882274" y="3689768"/>
                  <a:ext cx="414088" cy="488656"/>
                  <a:chOff x="4711354" y="5301720"/>
                  <a:chExt cx="414088" cy="488656"/>
                </a:xfrm>
              </p:grpSpPr>
              <p:sp>
                <p:nvSpPr>
                  <p:cNvPr id="92" name="iṥḻïḍe"/>
                  <p:cNvSpPr/>
                  <p:nvPr/>
                </p:nvSpPr>
                <p:spPr bwMode="auto">
                  <a:xfrm>
                    <a:off x="4801786" y="5301720"/>
                    <a:ext cx="323656" cy="323656"/>
                  </a:xfrm>
                  <a:custGeom>
                    <a:avLst/>
                    <a:gdLst>
                      <a:gd name="T0" fmla="*/ 43 w 86"/>
                      <a:gd name="T1" fmla="*/ 86 h 86"/>
                      <a:gd name="T2" fmla="*/ 0 w 86"/>
                      <a:gd name="T3" fmla="*/ 43 h 86"/>
                      <a:gd name="T4" fmla="*/ 43 w 86"/>
                      <a:gd name="T5" fmla="*/ 0 h 86"/>
                      <a:gd name="T6" fmla="*/ 86 w 86"/>
                      <a:gd name="T7" fmla="*/ 43 h 86"/>
                      <a:gd name="T8" fmla="*/ 43 w 86"/>
                      <a:gd name="T9" fmla="*/ 86 h 86"/>
                      <a:gd name="T10" fmla="*/ 43 w 86"/>
                      <a:gd name="T11" fmla="*/ 3 h 86"/>
                      <a:gd name="T12" fmla="*/ 3 w 86"/>
                      <a:gd name="T13" fmla="*/ 43 h 86"/>
                      <a:gd name="T14" fmla="*/ 43 w 86"/>
                      <a:gd name="T15" fmla="*/ 83 h 86"/>
                      <a:gd name="T16" fmla="*/ 83 w 86"/>
                      <a:gd name="T17" fmla="*/ 43 h 86"/>
                      <a:gd name="T18" fmla="*/ 43 w 86"/>
                      <a:gd name="T19" fmla="*/ 3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86">
                        <a:moveTo>
                          <a:pt x="43" y="86"/>
                        </a:moveTo>
                        <a:cubicBezTo>
                          <a:pt x="19" y="86"/>
                          <a:pt x="0" y="67"/>
                          <a:pt x="0" y="43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3"/>
                        </a:cubicBezTo>
                        <a:cubicBezTo>
                          <a:pt x="86" y="67"/>
                          <a:pt x="67" y="86"/>
                          <a:pt x="43" y="86"/>
                        </a:cubicBezTo>
                        <a:close/>
                        <a:moveTo>
                          <a:pt x="43" y="3"/>
                        </a:moveTo>
                        <a:cubicBezTo>
                          <a:pt x="21" y="3"/>
                          <a:pt x="3" y="21"/>
                          <a:pt x="3" y="43"/>
                        </a:cubicBezTo>
                        <a:cubicBezTo>
                          <a:pt x="3" y="65"/>
                          <a:pt x="21" y="83"/>
                          <a:pt x="43" y="83"/>
                        </a:cubicBezTo>
                        <a:cubicBezTo>
                          <a:pt x="65" y="83"/>
                          <a:pt x="83" y="65"/>
                          <a:pt x="83" y="43"/>
                        </a:cubicBezTo>
                        <a:cubicBezTo>
                          <a:pt x="83" y="21"/>
                          <a:pt x="65" y="3"/>
                          <a:pt x="43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93" name="îṧļíḍe"/>
                  <p:cNvSpPr/>
                  <p:nvPr/>
                </p:nvSpPr>
                <p:spPr bwMode="auto">
                  <a:xfrm>
                    <a:off x="4835104" y="5335037"/>
                    <a:ext cx="257020" cy="260193"/>
                  </a:xfrm>
                  <a:custGeom>
                    <a:avLst/>
                    <a:gdLst>
                      <a:gd name="T0" fmla="*/ 34 w 68"/>
                      <a:gd name="T1" fmla="*/ 69 h 69"/>
                      <a:gd name="T2" fmla="*/ 0 w 68"/>
                      <a:gd name="T3" fmla="*/ 34 h 69"/>
                      <a:gd name="T4" fmla="*/ 34 w 68"/>
                      <a:gd name="T5" fmla="*/ 0 h 69"/>
                      <a:gd name="T6" fmla="*/ 68 w 68"/>
                      <a:gd name="T7" fmla="*/ 34 h 69"/>
                      <a:gd name="T8" fmla="*/ 34 w 68"/>
                      <a:gd name="T9" fmla="*/ 69 h 69"/>
                      <a:gd name="T10" fmla="*/ 34 w 68"/>
                      <a:gd name="T11" fmla="*/ 3 h 69"/>
                      <a:gd name="T12" fmla="*/ 3 w 68"/>
                      <a:gd name="T13" fmla="*/ 34 h 69"/>
                      <a:gd name="T14" fmla="*/ 34 w 68"/>
                      <a:gd name="T15" fmla="*/ 66 h 69"/>
                      <a:gd name="T16" fmla="*/ 65 w 68"/>
                      <a:gd name="T17" fmla="*/ 34 h 69"/>
                      <a:gd name="T18" fmla="*/ 34 w 68"/>
                      <a:gd name="T19" fmla="*/ 3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8" h="69">
                        <a:moveTo>
                          <a:pt x="34" y="69"/>
                        </a:moveTo>
                        <a:cubicBezTo>
                          <a:pt x="15" y="69"/>
                          <a:pt x="0" y="53"/>
                          <a:pt x="0" y="34"/>
                        </a:cubicBezTo>
                        <a:cubicBezTo>
                          <a:pt x="0" y="15"/>
                          <a:pt x="15" y="0"/>
                          <a:pt x="34" y="0"/>
                        </a:cubicBezTo>
                        <a:cubicBezTo>
                          <a:pt x="53" y="0"/>
                          <a:pt x="68" y="15"/>
                          <a:pt x="68" y="34"/>
                        </a:cubicBezTo>
                        <a:cubicBezTo>
                          <a:pt x="68" y="53"/>
                          <a:pt x="53" y="69"/>
                          <a:pt x="34" y="69"/>
                        </a:cubicBezTo>
                        <a:close/>
                        <a:moveTo>
                          <a:pt x="34" y="3"/>
                        </a:moveTo>
                        <a:cubicBezTo>
                          <a:pt x="17" y="3"/>
                          <a:pt x="3" y="17"/>
                          <a:pt x="3" y="34"/>
                        </a:cubicBezTo>
                        <a:cubicBezTo>
                          <a:pt x="3" y="51"/>
                          <a:pt x="17" y="66"/>
                          <a:pt x="34" y="66"/>
                        </a:cubicBezTo>
                        <a:cubicBezTo>
                          <a:pt x="51" y="66"/>
                          <a:pt x="65" y="51"/>
                          <a:pt x="65" y="34"/>
                        </a:cubicBezTo>
                        <a:cubicBezTo>
                          <a:pt x="65" y="17"/>
                          <a:pt x="51" y="3"/>
                          <a:pt x="34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94" name="íś1iḍè"/>
                  <p:cNvSpPr/>
                  <p:nvPr/>
                </p:nvSpPr>
                <p:spPr bwMode="auto">
                  <a:xfrm>
                    <a:off x="4711354" y="5584125"/>
                    <a:ext cx="199905" cy="206251"/>
                  </a:xfrm>
                  <a:custGeom>
                    <a:avLst/>
                    <a:gdLst>
                      <a:gd name="T0" fmla="*/ 8 w 53"/>
                      <a:gd name="T1" fmla="*/ 55 h 55"/>
                      <a:gd name="T2" fmla="*/ 8 w 53"/>
                      <a:gd name="T3" fmla="*/ 55 h 55"/>
                      <a:gd name="T4" fmla="*/ 4 w 53"/>
                      <a:gd name="T5" fmla="*/ 53 h 55"/>
                      <a:gd name="T6" fmla="*/ 40 w 53"/>
                      <a:gd name="T7" fmla="*/ 0 h 55"/>
                      <a:gd name="T8" fmla="*/ 42 w 53"/>
                      <a:gd name="T9" fmla="*/ 2 h 55"/>
                      <a:gd name="T10" fmla="*/ 6 w 53"/>
                      <a:gd name="T11" fmla="*/ 51 h 55"/>
                      <a:gd name="T12" fmla="*/ 8 w 53"/>
                      <a:gd name="T13" fmla="*/ 52 h 55"/>
                      <a:gd name="T14" fmla="*/ 50 w 53"/>
                      <a:gd name="T15" fmla="*/ 6 h 55"/>
                      <a:gd name="T16" fmla="*/ 53 w 53"/>
                      <a:gd name="T17" fmla="*/ 8 h 55"/>
                      <a:gd name="T18" fmla="*/ 8 w 53"/>
                      <a:gd name="T19" fmla="*/ 55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55">
                        <a:moveTo>
                          <a:pt x="8" y="55"/>
                        </a:move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6" y="55"/>
                          <a:pt x="5" y="54"/>
                          <a:pt x="4" y="53"/>
                        </a:cubicBezTo>
                        <a:cubicBezTo>
                          <a:pt x="0" y="45"/>
                          <a:pt x="31" y="10"/>
                          <a:pt x="40" y="0"/>
                        </a:cubicBezTo>
                        <a:cubicBezTo>
                          <a:pt x="42" y="2"/>
                          <a:pt x="42" y="2"/>
                          <a:pt x="42" y="2"/>
                        </a:cubicBezTo>
                        <a:cubicBezTo>
                          <a:pt x="23" y="23"/>
                          <a:pt x="4" y="47"/>
                          <a:pt x="6" y="51"/>
                        </a:cubicBezTo>
                        <a:cubicBezTo>
                          <a:pt x="7" y="52"/>
                          <a:pt x="7" y="52"/>
                          <a:pt x="8" y="52"/>
                        </a:cubicBezTo>
                        <a:cubicBezTo>
                          <a:pt x="15" y="52"/>
                          <a:pt x="32" y="38"/>
                          <a:pt x="50" y="6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35" y="39"/>
                          <a:pt x="17" y="55"/>
                          <a:pt x="8" y="5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95" name="îṣľidê"/>
                  <p:cNvSpPr/>
                  <p:nvPr/>
                </p:nvSpPr>
                <p:spPr bwMode="auto">
                  <a:xfrm>
                    <a:off x="5009624" y="5376288"/>
                    <a:ext cx="52356" cy="82500"/>
                  </a:xfrm>
                  <a:custGeom>
                    <a:avLst/>
                    <a:gdLst>
                      <a:gd name="T0" fmla="*/ 11 w 14"/>
                      <a:gd name="T1" fmla="*/ 22 h 22"/>
                      <a:gd name="T2" fmla="*/ 0 w 14"/>
                      <a:gd name="T3" fmla="*/ 3 h 22"/>
                      <a:gd name="T4" fmla="*/ 1 w 14"/>
                      <a:gd name="T5" fmla="*/ 0 h 22"/>
                      <a:gd name="T6" fmla="*/ 14 w 14"/>
                      <a:gd name="T7" fmla="*/ 21 h 22"/>
                      <a:gd name="T8" fmla="*/ 11 w 14"/>
                      <a:gd name="T9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22">
                        <a:moveTo>
                          <a:pt x="11" y="22"/>
                        </a:moveTo>
                        <a:cubicBezTo>
                          <a:pt x="9" y="7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12" y="5"/>
                          <a:pt x="14" y="21"/>
                        </a:cubicBezTo>
                        <a:lnTo>
                          <a:pt x="11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44" name="iṩḷíḓe"/>
                <p:cNvGrpSpPr/>
                <p:nvPr/>
              </p:nvGrpSpPr>
              <p:grpSpPr>
                <a:xfrm>
                  <a:off x="2627909" y="1485488"/>
                  <a:ext cx="339521" cy="337934"/>
                  <a:chOff x="5698186" y="4535417"/>
                  <a:chExt cx="339521" cy="337934"/>
                </a:xfrm>
              </p:grpSpPr>
              <p:sp>
                <p:nvSpPr>
                  <p:cNvPr id="87" name="iş1ide"/>
                  <p:cNvSpPr/>
                  <p:nvPr/>
                </p:nvSpPr>
                <p:spPr bwMode="auto">
                  <a:xfrm>
                    <a:off x="5698186" y="4535417"/>
                    <a:ext cx="339521" cy="337934"/>
                  </a:xfrm>
                  <a:custGeom>
                    <a:avLst/>
                    <a:gdLst>
                      <a:gd name="T0" fmla="*/ 45 w 90"/>
                      <a:gd name="T1" fmla="*/ 90 h 90"/>
                      <a:gd name="T2" fmla="*/ 0 w 90"/>
                      <a:gd name="T3" fmla="*/ 45 h 90"/>
                      <a:gd name="T4" fmla="*/ 45 w 90"/>
                      <a:gd name="T5" fmla="*/ 0 h 90"/>
                      <a:gd name="T6" fmla="*/ 90 w 90"/>
                      <a:gd name="T7" fmla="*/ 45 h 90"/>
                      <a:gd name="T8" fmla="*/ 45 w 90"/>
                      <a:gd name="T9" fmla="*/ 90 h 90"/>
                      <a:gd name="T10" fmla="*/ 45 w 90"/>
                      <a:gd name="T11" fmla="*/ 3 h 90"/>
                      <a:gd name="T12" fmla="*/ 3 w 90"/>
                      <a:gd name="T13" fmla="*/ 45 h 90"/>
                      <a:gd name="T14" fmla="*/ 45 w 90"/>
                      <a:gd name="T15" fmla="*/ 87 h 90"/>
                      <a:gd name="T16" fmla="*/ 87 w 90"/>
                      <a:gd name="T17" fmla="*/ 45 h 90"/>
                      <a:gd name="T18" fmla="*/ 45 w 90"/>
                      <a:gd name="T19" fmla="*/ 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90">
                        <a:moveTo>
                          <a:pt x="45" y="90"/>
                        </a:moveTo>
                        <a:cubicBezTo>
                          <a:pt x="20" y="90"/>
                          <a:pt x="0" y="70"/>
                          <a:pt x="0" y="45"/>
                        </a:cubicBezTo>
                        <a:cubicBezTo>
                          <a:pt x="0" y="21"/>
                          <a:pt x="20" y="0"/>
                          <a:pt x="45" y="0"/>
                        </a:cubicBezTo>
                        <a:cubicBezTo>
                          <a:pt x="70" y="0"/>
                          <a:pt x="90" y="21"/>
                          <a:pt x="90" y="45"/>
                        </a:cubicBezTo>
                        <a:cubicBezTo>
                          <a:pt x="90" y="70"/>
                          <a:pt x="70" y="90"/>
                          <a:pt x="45" y="90"/>
                        </a:cubicBez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22"/>
                          <a:pt x="3" y="45"/>
                        </a:cubicBezTo>
                        <a:cubicBezTo>
                          <a:pt x="3" y="69"/>
                          <a:pt x="22" y="87"/>
                          <a:pt x="45" y="87"/>
                        </a:cubicBezTo>
                        <a:cubicBezTo>
                          <a:pt x="68" y="87"/>
                          <a:pt x="87" y="69"/>
                          <a:pt x="87" y="45"/>
                        </a:cubicBezTo>
                        <a:cubicBezTo>
                          <a:pt x="87" y="22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88" name="ïšḷïḍè"/>
                  <p:cNvSpPr/>
                  <p:nvPr/>
                </p:nvSpPr>
                <p:spPr bwMode="auto">
                  <a:xfrm>
                    <a:off x="5733090" y="4573495"/>
                    <a:ext cx="271300" cy="266540"/>
                  </a:xfrm>
                  <a:custGeom>
                    <a:avLst/>
                    <a:gdLst>
                      <a:gd name="T0" fmla="*/ 36 w 72"/>
                      <a:gd name="T1" fmla="*/ 71 h 71"/>
                      <a:gd name="T2" fmla="*/ 0 w 72"/>
                      <a:gd name="T3" fmla="*/ 35 h 71"/>
                      <a:gd name="T4" fmla="*/ 36 w 72"/>
                      <a:gd name="T5" fmla="*/ 0 h 71"/>
                      <a:gd name="T6" fmla="*/ 72 w 72"/>
                      <a:gd name="T7" fmla="*/ 35 h 71"/>
                      <a:gd name="T8" fmla="*/ 36 w 72"/>
                      <a:gd name="T9" fmla="*/ 71 h 71"/>
                      <a:gd name="T10" fmla="*/ 36 w 72"/>
                      <a:gd name="T11" fmla="*/ 3 h 71"/>
                      <a:gd name="T12" fmla="*/ 3 w 72"/>
                      <a:gd name="T13" fmla="*/ 35 h 71"/>
                      <a:gd name="T14" fmla="*/ 36 w 72"/>
                      <a:gd name="T15" fmla="*/ 68 h 71"/>
                      <a:gd name="T16" fmla="*/ 69 w 72"/>
                      <a:gd name="T17" fmla="*/ 35 h 71"/>
                      <a:gd name="T18" fmla="*/ 36 w 72"/>
                      <a:gd name="T19" fmla="*/ 3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2" h="71">
                        <a:moveTo>
                          <a:pt x="36" y="71"/>
                        </a:moveTo>
                        <a:cubicBezTo>
                          <a:pt x="16" y="71"/>
                          <a:pt x="0" y="55"/>
                          <a:pt x="0" y="35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5"/>
                        </a:cubicBezTo>
                        <a:cubicBezTo>
                          <a:pt x="72" y="55"/>
                          <a:pt x="56" y="71"/>
                          <a:pt x="36" y="71"/>
                        </a:cubicBezTo>
                        <a:close/>
                        <a:moveTo>
                          <a:pt x="36" y="3"/>
                        </a:moveTo>
                        <a:cubicBezTo>
                          <a:pt x="18" y="3"/>
                          <a:pt x="3" y="17"/>
                          <a:pt x="3" y="35"/>
                        </a:cubicBezTo>
                        <a:cubicBezTo>
                          <a:pt x="3" y="53"/>
                          <a:pt x="18" y="68"/>
                          <a:pt x="36" y="68"/>
                        </a:cubicBezTo>
                        <a:cubicBezTo>
                          <a:pt x="54" y="68"/>
                          <a:pt x="69" y="53"/>
                          <a:pt x="69" y="35"/>
                        </a:cubicBezTo>
                        <a:cubicBezTo>
                          <a:pt x="69" y="17"/>
                          <a:pt x="54" y="3"/>
                          <a:pt x="3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89" name="îşḷîďè"/>
                  <p:cNvSpPr/>
                  <p:nvPr/>
                </p:nvSpPr>
                <p:spPr bwMode="auto">
                  <a:xfrm>
                    <a:off x="5845734" y="4686140"/>
                    <a:ext cx="41250" cy="41250"/>
                  </a:xfrm>
                  <a:custGeom>
                    <a:avLst/>
                    <a:gdLst>
                      <a:gd name="T0" fmla="*/ 6 w 11"/>
                      <a:gd name="T1" fmla="*/ 11 h 11"/>
                      <a:gd name="T2" fmla="*/ 0 w 11"/>
                      <a:gd name="T3" fmla="*/ 5 h 11"/>
                      <a:gd name="T4" fmla="*/ 6 w 11"/>
                      <a:gd name="T5" fmla="*/ 0 h 11"/>
                      <a:gd name="T6" fmla="*/ 11 w 11"/>
                      <a:gd name="T7" fmla="*/ 5 h 11"/>
                      <a:gd name="T8" fmla="*/ 6 w 11"/>
                      <a:gd name="T9" fmla="*/ 11 h 11"/>
                      <a:gd name="T10" fmla="*/ 6 w 11"/>
                      <a:gd name="T11" fmla="*/ 3 h 11"/>
                      <a:gd name="T12" fmla="*/ 3 w 11"/>
                      <a:gd name="T13" fmla="*/ 5 h 11"/>
                      <a:gd name="T14" fmla="*/ 6 w 11"/>
                      <a:gd name="T15" fmla="*/ 8 h 11"/>
                      <a:gd name="T16" fmla="*/ 8 w 11"/>
                      <a:gd name="T17" fmla="*/ 5 h 11"/>
                      <a:gd name="T18" fmla="*/ 6 w 11"/>
                      <a:gd name="T19" fmla="*/ 3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" h="11">
                        <a:moveTo>
                          <a:pt x="6" y="11"/>
                        </a:moveTo>
                        <a:cubicBezTo>
                          <a:pt x="3" y="11"/>
                          <a:pt x="0" y="9"/>
                          <a:pt x="0" y="5"/>
                        </a:cubicBezTo>
                        <a:cubicBezTo>
                          <a:pt x="0" y="2"/>
                          <a:pt x="3" y="0"/>
                          <a:pt x="6" y="0"/>
                        </a:cubicBezTo>
                        <a:cubicBezTo>
                          <a:pt x="9" y="0"/>
                          <a:pt x="11" y="2"/>
                          <a:pt x="11" y="5"/>
                        </a:cubicBezTo>
                        <a:cubicBezTo>
                          <a:pt x="11" y="9"/>
                          <a:pt x="9" y="11"/>
                          <a:pt x="6" y="11"/>
                        </a:cubicBezTo>
                        <a:close/>
                        <a:moveTo>
                          <a:pt x="6" y="3"/>
                        </a:moveTo>
                        <a:cubicBezTo>
                          <a:pt x="4" y="3"/>
                          <a:pt x="3" y="4"/>
                          <a:pt x="3" y="5"/>
                        </a:cubicBezTo>
                        <a:cubicBezTo>
                          <a:pt x="3" y="7"/>
                          <a:pt x="4" y="8"/>
                          <a:pt x="6" y="8"/>
                        </a:cubicBezTo>
                        <a:cubicBezTo>
                          <a:pt x="7" y="8"/>
                          <a:pt x="8" y="7"/>
                          <a:pt x="8" y="5"/>
                        </a:cubicBezTo>
                        <a:cubicBezTo>
                          <a:pt x="8" y="4"/>
                          <a:pt x="7" y="3"/>
                          <a:pt x="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90" name="ïṩḷiḓê"/>
                  <p:cNvSpPr/>
                  <p:nvPr/>
                </p:nvSpPr>
                <p:spPr bwMode="auto">
                  <a:xfrm>
                    <a:off x="5853667" y="4598880"/>
                    <a:ext cx="30145" cy="98366"/>
                  </a:xfrm>
                  <a:custGeom>
                    <a:avLst/>
                    <a:gdLst>
                      <a:gd name="T0" fmla="*/ 5 w 8"/>
                      <a:gd name="T1" fmla="*/ 26 h 26"/>
                      <a:gd name="T2" fmla="*/ 4 w 8"/>
                      <a:gd name="T3" fmla="*/ 6 h 26"/>
                      <a:gd name="T4" fmla="*/ 3 w 8"/>
                      <a:gd name="T5" fmla="*/ 24 h 26"/>
                      <a:gd name="T6" fmla="*/ 0 w 8"/>
                      <a:gd name="T7" fmla="*/ 24 h 26"/>
                      <a:gd name="T8" fmla="*/ 3 w 8"/>
                      <a:gd name="T9" fmla="*/ 1 h 26"/>
                      <a:gd name="T10" fmla="*/ 5 w 8"/>
                      <a:gd name="T11" fmla="*/ 1 h 26"/>
                      <a:gd name="T12" fmla="*/ 8 w 8"/>
                      <a:gd name="T13" fmla="*/ 26 h 26"/>
                      <a:gd name="T14" fmla="*/ 5 w 8"/>
                      <a:gd name="T15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" h="26">
                        <a:moveTo>
                          <a:pt x="5" y="26"/>
                        </a:moveTo>
                        <a:cubicBezTo>
                          <a:pt x="5" y="18"/>
                          <a:pt x="5" y="10"/>
                          <a:pt x="4" y="6"/>
                        </a:cubicBezTo>
                        <a:cubicBezTo>
                          <a:pt x="3" y="10"/>
                          <a:pt x="3" y="17"/>
                          <a:pt x="3" y="24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0" y="15"/>
                          <a:pt x="0" y="3"/>
                          <a:pt x="3" y="1"/>
                        </a:cubicBezTo>
                        <a:cubicBezTo>
                          <a:pt x="4" y="0"/>
                          <a:pt x="4" y="0"/>
                          <a:pt x="5" y="1"/>
                        </a:cubicBezTo>
                        <a:cubicBezTo>
                          <a:pt x="6" y="1"/>
                          <a:pt x="8" y="2"/>
                          <a:pt x="8" y="26"/>
                        </a:cubicBezTo>
                        <a:lnTo>
                          <a:pt x="5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91" name="îṩľiḑè"/>
                  <p:cNvSpPr/>
                  <p:nvPr/>
                </p:nvSpPr>
                <p:spPr bwMode="auto">
                  <a:xfrm>
                    <a:off x="5763233" y="4689313"/>
                    <a:ext cx="93606" cy="44423"/>
                  </a:xfrm>
                  <a:custGeom>
                    <a:avLst/>
                    <a:gdLst>
                      <a:gd name="T0" fmla="*/ 5 w 25"/>
                      <a:gd name="T1" fmla="*/ 12 h 12"/>
                      <a:gd name="T2" fmla="*/ 1 w 25"/>
                      <a:gd name="T3" fmla="*/ 11 h 12"/>
                      <a:gd name="T4" fmla="*/ 0 w 25"/>
                      <a:gd name="T5" fmla="*/ 9 h 12"/>
                      <a:gd name="T6" fmla="*/ 24 w 25"/>
                      <a:gd name="T7" fmla="*/ 0 h 12"/>
                      <a:gd name="T8" fmla="*/ 25 w 25"/>
                      <a:gd name="T9" fmla="*/ 3 h 12"/>
                      <a:gd name="T10" fmla="*/ 6 w 25"/>
                      <a:gd name="T11" fmla="*/ 9 h 12"/>
                      <a:gd name="T12" fmla="*/ 24 w 25"/>
                      <a:gd name="T13" fmla="*/ 6 h 12"/>
                      <a:gd name="T14" fmla="*/ 24 w 25"/>
                      <a:gd name="T15" fmla="*/ 8 h 12"/>
                      <a:gd name="T16" fmla="*/ 5 w 25"/>
                      <a:gd name="T17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2">
                        <a:moveTo>
                          <a:pt x="5" y="12"/>
                        </a:move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0" y="10"/>
                          <a:pt x="0" y="9"/>
                          <a:pt x="0" y="9"/>
                        </a:cubicBezTo>
                        <a:cubicBezTo>
                          <a:pt x="1" y="8"/>
                          <a:pt x="1" y="6"/>
                          <a:pt x="24" y="0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18" y="5"/>
                          <a:pt x="10" y="7"/>
                          <a:pt x="6" y="9"/>
                        </a:cubicBezTo>
                        <a:cubicBezTo>
                          <a:pt x="10" y="8"/>
                          <a:pt x="17" y="7"/>
                          <a:pt x="24" y="6"/>
                        </a:cubicBezTo>
                        <a:cubicBezTo>
                          <a:pt x="24" y="8"/>
                          <a:pt x="24" y="8"/>
                          <a:pt x="24" y="8"/>
                        </a:cubicBezTo>
                        <a:cubicBezTo>
                          <a:pt x="18" y="10"/>
                          <a:pt x="10" y="12"/>
                          <a:pt x="5" y="1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45" name="isliḓe"/>
                <p:cNvGrpSpPr/>
                <p:nvPr/>
              </p:nvGrpSpPr>
              <p:grpSpPr>
                <a:xfrm>
                  <a:off x="3272006" y="1596959"/>
                  <a:ext cx="425193" cy="425194"/>
                  <a:chOff x="5623618" y="3915078"/>
                  <a:chExt cx="425193" cy="425194"/>
                </a:xfrm>
              </p:grpSpPr>
              <p:sp>
                <p:nvSpPr>
                  <p:cNvPr id="82" name="íSľïḓè"/>
                  <p:cNvSpPr/>
                  <p:nvPr/>
                </p:nvSpPr>
                <p:spPr bwMode="auto">
                  <a:xfrm>
                    <a:off x="5653762" y="3942049"/>
                    <a:ext cx="11106" cy="3760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83" name="iŝḷíḍé"/>
                  <p:cNvSpPr/>
                  <p:nvPr/>
                </p:nvSpPr>
                <p:spPr bwMode="auto">
                  <a:xfrm>
                    <a:off x="5623618" y="3915078"/>
                    <a:ext cx="60288" cy="82500"/>
                  </a:xfrm>
                  <a:custGeom>
                    <a:avLst/>
                    <a:gdLst>
                      <a:gd name="T0" fmla="*/ 7 w 38"/>
                      <a:gd name="T1" fmla="*/ 52 h 52"/>
                      <a:gd name="T2" fmla="*/ 0 w 38"/>
                      <a:gd name="T3" fmla="*/ 48 h 52"/>
                      <a:gd name="T4" fmla="*/ 21 w 38"/>
                      <a:gd name="T5" fmla="*/ 0 h 52"/>
                      <a:gd name="T6" fmla="*/ 38 w 38"/>
                      <a:gd name="T7" fmla="*/ 45 h 52"/>
                      <a:gd name="T8" fmla="*/ 31 w 38"/>
                      <a:gd name="T9" fmla="*/ 48 h 52"/>
                      <a:gd name="T10" fmla="*/ 21 w 38"/>
                      <a:gd name="T11" fmla="*/ 19 h 52"/>
                      <a:gd name="T12" fmla="*/ 7 w 38"/>
                      <a:gd name="T13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8" h="52">
                        <a:moveTo>
                          <a:pt x="7" y="52"/>
                        </a:moveTo>
                        <a:lnTo>
                          <a:pt x="0" y="48"/>
                        </a:lnTo>
                        <a:lnTo>
                          <a:pt x="21" y="0"/>
                        </a:lnTo>
                        <a:lnTo>
                          <a:pt x="38" y="45"/>
                        </a:lnTo>
                        <a:lnTo>
                          <a:pt x="31" y="48"/>
                        </a:lnTo>
                        <a:lnTo>
                          <a:pt x="21" y="19"/>
                        </a:lnTo>
                        <a:lnTo>
                          <a:pt x="7" y="5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84" name="íṥḻîḑè"/>
                  <p:cNvSpPr/>
                  <p:nvPr/>
                </p:nvSpPr>
                <p:spPr bwMode="auto">
                  <a:xfrm>
                    <a:off x="5653762" y="4305369"/>
                    <a:ext cx="369666" cy="1269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85" name="íşḷiḍé"/>
                  <p:cNvSpPr/>
                  <p:nvPr/>
                </p:nvSpPr>
                <p:spPr bwMode="auto">
                  <a:xfrm>
                    <a:off x="5969484" y="4279984"/>
                    <a:ext cx="79327" cy="60288"/>
                  </a:xfrm>
                  <a:custGeom>
                    <a:avLst/>
                    <a:gdLst>
                      <a:gd name="T0" fmla="*/ 5 w 50"/>
                      <a:gd name="T1" fmla="*/ 38 h 38"/>
                      <a:gd name="T2" fmla="*/ 3 w 50"/>
                      <a:gd name="T3" fmla="*/ 31 h 38"/>
                      <a:gd name="T4" fmla="*/ 31 w 50"/>
                      <a:gd name="T5" fmla="*/ 21 h 38"/>
                      <a:gd name="T6" fmla="*/ 0 w 50"/>
                      <a:gd name="T7" fmla="*/ 7 h 38"/>
                      <a:gd name="T8" fmla="*/ 3 w 50"/>
                      <a:gd name="T9" fmla="*/ 0 h 38"/>
                      <a:gd name="T10" fmla="*/ 50 w 50"/>
                      <a:gd name="T11" fmla="*/ 21 h 38"/>
                      <a:gd name="T12" fmla="*/ 5 w 50"/>
                      <a:gd name="T13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0" h="38">
                        <a:moveTo>
                          <a:pt x="5" y="38"/>
                        </a:moveTo>
                        <a:lnTo>
                          <a:pt x="3" y="31"/>
                        </a:lnTo>
                        <a:lnTo>
                          <a:pt x="31" y="21"/>
                        </a:ln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50" y="21"/>
                        </a:lnTo>
                        <a:lnTo>
                          <a:pt x="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86" name="işliḋé"/>
                  <p:cNvSpPr/>
                  <p:nvPr/>
                </p:nvSpPr>
                <p:spPr bwMode="auto">
                  <a:xfrm>
                    <a:off x="5653762" y="4084838"/>
                    <a:ext cx="304617" cy="228463"/>
                  </a:xfrm>
                  <a:custGeom>
                    <a:avLst/>
                    <a:gdLst>
                      <a:gd name="T0" fmla="*/ 78 w 81"/>
                      <a:gd name="T1" fmla="*/ 61 h 61"/>
                      <a:gd name="T2" fmla="*/ 63 w 81"/>
                      <a:gd name="T3" fmla="*/ 5 h 61"/>
                      <a:gd name="T4" fmla="*/ 55 w 81"/>
                      <a:gd name="T5" fmla="*/ 4 h 61"/>
                      <a:gd name="T6" fmla="*/ 48 w 81"/>
                      <a:gd name="T7" fmla="*/ 23 h 61"/>
                      <a:gd name="T8" fmla="*/ 39 w 81"/>
                      <a:gd name="T9" fmla="*/ 44 h 61"/>
                      <a:gd name="T10" fmla="*/ 23 w 81"/>
                      <a:gd name="T11" fmla="*/ 37 h 61"/>
                      <a:gd name="T12" fmla="*/ 15 w 81"/>
                      <a:gd name="T13" fmla="*/ 28 h 61"/>
                      <a:gd name="T14" fmla="*/ 13 w 81"/>
                      <a:gd name="T15" fmla="*/ 29 h 61"/>
                      <a:gd name="T16" fmla="*/ 3 w 81"/>
                      <a:gd name="T17" fmla="*/ 59 h 61"/>
                      <a:gd name="T18" fmla="*/ 0 w 81"/>
                      <a:gd name="T19" fmla="*/ 58 h 61"/>
                      <a:gd name="T20" fmla="*/ 11 w 81"/>
                      <a:gd name="T21" fmla="*/ 26 h 61"/>
                      <a:gd name="T22" fmla="*/ 16 w 81"/>
                      <a:gd name="T23" fmla="*/ 26 h 61"/>
                      <a:gd name="T24" fmla="*/ 26 w 81"/>
                      <a:gd name="T25" fmla="*/ 35 h 61"/>
                      <a:gd name="T26" fmla="*/ 38 w 81"/>
                      <a:gd name="T27" fmla="*/ 41 h 61"/>
                      <a:gd name="T28" fmla="*/ 45 w 81"/>
                      <a:gd name="T29" fmla="*/ 23 h 61"/>
                      <a:gd name="T30" fmla="*/ 54 w 81"/>
                      <a:gd name="T31" fmla="*/ 2 h 61"/>
                      <a:gd name="T32" fmla="*/ 64 w 81"/>
                      <a:gd name="T33" fmla="*/ 3 h 61"/>
                      <a:gd name="T34" fmla="*/ 81 w 81"/>
                      <a:gd name="T35" fmla="*/ 61 h 61"/>
                      <a:gd name="T36" fmla="*/ 78 w 81"/>
                      <a:gd name="T37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1" h="61">
                        <a:moveTo>
                          <a:pt x="78" y="61"/>
                        </a:moveTo>
                        <a:cubicBezTo>
                          <a:pt x="78" y="47"/>
                          <a:pt x="75" y="11"/>
                          <a:pt x="63" y="5"/>
                        </a:cubicBezTo>
                        <a:cubicBezTo>
                          <a:pt x="60" y="4"/>
                          <a:pt x="57" y="3"/>
                          <a:pt x="55" y="4"/>
                        </a:cubicBezTo>
                        <a:cubicBezTo>
                          <a:pt x="51" y="7"/>
                          <a:pt x="50" y="15"/>
                          <a:pt x="48" y="23"/>
                        </a:cubicBezTo>
                        <a:cubicBezTo>
                          <a:pt x="47" y="33"/>
                          <a:pt x="45" y="41"/>
                          <a:pt x="39" y="44"/>
                        </a:cubicBezTo>
                        <a:cubicBezTo>
                          <a:pt x="31" y="48"/>
                          <a:pt x="27" y="42"/>
                          <a:pt x="23" y="37"/>
                        </a:cubicBezTo>
                        <a:cubicBezTo>
                          <a:pt x="21" y="33"/>
                          <a:pt x="19" y="30"/>
                          <a:pt x="15" y="28"/>
                        </a:cubicBezTo>
                        <a:cubicBezTo>
                          <a:pt x="14" y="28"/>
                          <a:pt x="13" y="28"/>
                          <a:pt x="13" y="29"/>
                        </a:cubicBezTo>
                        <a:cubicBezTo>
                          <a:pt x="7" y="32"/>
                          <a:pt x="4" y="51"/>
                          <a:pt x="3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0" y="55"/>
                          <a:pt x="3" y="30"/>
                          <a:pt x="11" y="26"/>
                        </a:cubicBezTo>
                        <a:cubicBezTo>
                          <a:pt x="13" y="25"/>
                          <a:pt x="14" y="25"/>
                          <a:pt x="16" y="26"/>
                        </a:cubicBezTo>
                        <a:cubicBezTo>
                          <a:pt x="21" y="28"/>
                          <a:pt x="23" y="32"/>
                          <a:pt x="26" y="35"/>
                        </a:cubicBezTo>
                        <a:cubicBezTo>
                          <a:pt x="30" y="41"/>
                          <a:pt x="32" y="44"/>
                          <a:pt x="38" y="41"/>
                        </a:cubicBezTo>
                        <a:cubicBezTo>
                          <a:pt x="42" y="39"/>
                          <a:pt x="44" y="31"/>
                          <a:pt x="45" y="23"/>
                        </a:cubicBezTo>
                        <a:cubicBezTo>
                          <a:pt x="47" y="13"/>
                          <a:pt x="48" y="5"/>
                          <a:pt x="54" y="2"/>
                        </a:cubicBezTo>
                        <a:cubicBezTo>
                          <a:pt x="57" y="0"/>
                          <a:pt x="60" y="1"/>
                          <a:pt x="64" y="3"/>
                        </a:cubicBezTo>
                        <a:cubicBezTo>
                          <a:pt x="80" y="10"/>
                          <a:pt x="81" y="59"/>
                          <a:pt x="81" y="61"/>
                        </a:cubicBezTo>
                        <a:lnTo>
                          <a:pt x="78" y="6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46" name="ïśḻïḋé"/>
                <p:cNvGrpSpPr/>
                <p:nvPr/>
              </p:nvGrpSpPr>
              <p:grpSpPr>
                <a:xfrm>
                  <a:off x="4263837" y="2865836"/>
                  <a:ext cx="380772" cy="341108"/>
                  <a:chOff x="5100057" y="4749602"/>
                  <a:chExt cx="380772" cy="341108"/>
                </a:xfrm>
              </p:grpSpPr>
              <p:sp>
                <p:nvSpPr>
                  <p:cNvPr id="80" name="îṧlíḍè"/>
                  <p:cNvSpPr/>
                  <p:nvPr/>
                </p:nvSpPr>
                <p:spPr bwMode="auto">
                  <a:xfrm>
                    <a:off x="5100057" y="4809891"/>
                    <a:ext cx="282405" cy="280819"/>
                  </a:xfrm>
                  <a:custGeom>
                    <a:avLst/>
                    <a:gdLst>
                      <a:gd name="T0" fmla="*/ 72 w 75"/>
                      <a:gd name="T1" fmla="*/ 72 h 75"/>
                      <a:gd name="T2" fmla="*/ 3 w 75"/>
                      <a:gd name="T3" fmla="*/ 72 h 75"/>
                      <a:gd name="T4" fmla="*/ 3 w 75"/>
                      <a:gd name="T5" fmla="*/ 3 h 75"/>
                      <a:gd name="T6" fmla="*/ 16 w 75"/>
                      <a:gd name="T7" fmla="*/ 3 h 75"/>
                      <a:gd name="T8" fmla="*/ 15 w 75"/>
                      <a:gd name="T9" fmla="*/ 0 h 75"/>
                      <a:gd name="T10" fmla="*/ 0 w 75"/>
                      <a:gd name="T11" fmla="*/ 0 h 75"/>
                      <a:gd name="T12" fmla="*/ 0 w 75"/>
                      <a:gd name="T13" fmla="*/ 75 h 75"/>
                      <a:gd name="T14" fmla="*/ 75 w 75"/>
                      <a:gd name="T15" fmla="*/ 75 h 75"/>
                      <a:gd name="T16" fmla="*/ 75 w 75"/>
                      <a:gd name="T17" fmla="*/ 27 h 75"/>
                      <a:gd name="T18" fmla="*/ 72 w 75"/>
                      <a:gd name="T19" fmla="*/ 29 h 75"/>
                      <a:gd name="T20" fmla="*/ 72 w 75"/>
                      <a:gd name="T21" fmla="*/ 72 h 75"/>
                      <a:gd name="T22" fmla="*/ 28 w 75"/>
                      <a:gd name="T23" fmla="*/ 0 h 75"/>
                      <a:gd name="T24" fmla="*/ 29 w 75"/>
                      <a:gd name="T25" fmla="*/ 3 h 75"/>
                      <a:gd name="T26" fmla="*/ 72 w 75"/>
                      <a:gd name="T27" fmla="*/ 3 h 75"/>
                      <a:gd name="T28" fmla="*/ 72 w 75"/>
                      <a:gd name="T29" fmla="*/ 13 h 75"/>
                      <a:gd name="T30" fmla="*/ 75 w 75"/>
                      <a:gd name="T31" fmla="*/ 11 h 75"/>
                      <a:gd name="T32" fmla="*/ 75 w 75"/>
                      <a:gd name="T33" fmla="*/ 0 h 75"/>
                      <a:gd name="T34" fmla="*/ 2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72" y="72"/>
                        </a:moveTo>
                        <a:cubicBezTo>
                          <a:pt x="3" y="72"/>
                          <a:pt x="3" y="72"/>
                          <a:pt x="3" y="72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5" y="2"/>
                          <a:pt x="15" y="1"/>
                          <a:pt x="15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75" y="75"/>
                          <a:pt x="75" y="75"/>
                          <a:pt x="75" y="75"/>
                        </a:cubicBezTo>
                        <a:cubicBezTo>
                          <a:pt x="75" y="27"/>
                          <a:pt x="75" y="27"/>
                          <a:pt x="75" y="27"/>
                        </a:cubicBezTo>
                        <a:cubicBezTo>
                          <a:pt x="74" y="28"/>
                          <a:pt x="73" y="29"/>
                          <a:pt x="72" y="29"/>
                        </a:cubicBezTo>
                        <a:lnTo>
                          <a:pt x="72" y="72"/>
                        </a:lnTo>
                        <a:close/>
                        <a:moveTo>
                          <a:pt x="28" y="0"/>
                        </a:moveTo>
                        <a:cubicBezTo>
                          <a:pt x="28" y="1"/>
                          <a:pt x="29" y="2"/>
                          <a:pt x="29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13"/>
                          <a:pt x="72" y="13"/>
                          <a:pt x="72" y="13"/>
                        </a:cubicBezTo>
                        <a:cubicBezTo>
                          <a:pt x="73" y="13"/>
                          <a:pt x="74" y="12"/>
                          <a:pt x="75" y="11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81" name="ïṣ1íḍe"/>
                  <p:cNvSpPr/>
                  <p:nvPr/>
                </p:nvSpPr>
                <p:spPr bwMode="auto">
                  <a:xfrm>
                    <a:off x="5133375" y="4749602"/>
                    <a:ext cx="347454" cy="258607"/>
                  </a:xfrm>
                  <a:custGeom>
                    <a:avLst/>
                    <a:gdLst>
                      <a:gd name="T0" fmla="*/ 91 w 92"/>
                      <a:gd name="T1" fmla="*/ 22 h 69"/>
                      <a:gd name="T2" fmla="*/ 83 w 92"/>
                      <a:gd name="T3" fmla="*/ 17 h 69"/>
                      <a:gd name="T4" fmla="*/ 66 w 92"/>
                      <a:gd name="T5" fmla="*/ 24 h 69"/>
                      <a:gd name="T6" fmla="*/ 63 w 92"/>
                      <a:gd name="T7" fmla="*/ 26 h 69"/>
                      <a:gd name="T8" fmla="*/ 44 w 92"/>
                      <a:gd name="T9" fmla="*/ 39 h 69"/>
                      <a:gd name="T10" fmla="*/ 35 w 92"/>
                      <a:gd name="T11" fmla="*/ 46 h 69"/>
                      <a:gd name="T12" fmla="*/ 29 w 92"/>
                      <a:gd name="T13" fmla="*/ 31 h 69"/>
                      <a:gd name="T14" fmla="*/ 23 w 92"/>
                      <a:gd name="T15" fmla="*/ 19 h 69"/>
                      <a:gd name="T16" fmla="*/ 22 w 92"/>
                      <a:gd name="T17" fmla="*/ 16 h 69"/>
                      <a:gd name="T18" fmla="*/ 8 w 92"/>
                      <a:gd name="T19" fmla="*/ 0 h 69"/>
                      <a:gd name="T20" fmla="*/ 0 w 92"/>
                      <a:gd name="T21" fmla="*/ 7 h 69"/>
                      <a:gd name="T22" fmla="*/ 0 w 92"/>
                      <a:gd name="T23" fmla="*/ 8 h 69"/>
                      <a:gd name="T24" fmla="*/ 0 w 92"/>
                      <a:gd name="T25" fmla="*/ 8 h 69"/>
                      <a:gd name="T26" fmla="*/ 2 w 92"/>
                      <a:gd name="T27" fmla="*/ 16 h 69"/>
                      <a:gd name="T28" fmla="*/ 3 w 92"/>
                      <a:gd name="T29" fmla="*/ 19 h 69"/>
                      <a:gd name="T30" fmla="*/ 28 w 92"/>
                      <a:gd name="T31" fmla="*/ 69 h 69"/>
                      <a:gd name="T32" fmla="*/ 63 w 92"/>
                      <a:gd name="T33" fmla="*/ 49 h 69"/>
                      <a:gd name="T34" fmla="*/ 66 w 92"/>
                      <a:gd name="T35" fmla="*/ 47 h 69"/>
                      <a:gd name="T36" fmla="*/ 90 w 92"/>
                      <a:gd name="T37" fmla="*/ 26 h 69"/>
                      <a:gd name="T38" fmla="*/ 91 w 92"/>
                      <a:gd name="T39" fmla="*/ 22 h 69"/>
                      <a:gd name="T40" fmla="*/ 85 w 92"/>
                      <a:gd name="T41" fmla="*/ 27 h 69"/>
                      <a:gd name="T42" fmla="*/ 66 w 92"/>
                      <a:gd name="T43" fmla="*/ 43 h 69"/>
                      <a:gd name="T44" fmla="*/ 63 w 92"/>
                      <a:gd name="T45" fmla="*/ 45 h 69"/>
                      <a:gd name="T46" fmla="*/ 28 w 92"/>
                      <a:gd name="T47" fmla="*/ 66 h 69"/>
                      <a:gd name="T48" fmla="*/ 7 w 92"/>
                      <a:gd name="T49" fmla="*/ 19 h 69"/>
                      <a:gd name="T50" fmla="*/ 6 w 92"/>
                      <a:gd name="T51" fmla="*/ 16 h 69"/>
                      <a:gd name="T52" fmla="*/ 3 w 92"/>
                      <a:gd name="T53" fmla="*/ 8 h 69"/>
                      <a:gd name="T54" fmla="*/ 8 w 92"/>
                      <a:gd name="T55" fmla="*/ 3 h 69"/>
                      <a:gd name="T56" fmla="*/ 19 w 92"/>
                      <a:gd name="T57" fmla="*/ 16 h 69"/>
                      <a:gd name="T58" fmla="*/ 20 w 92"/>
                      <a:gd name="T59" fmla="*/ 19 h 69"/>
                      <a:gd name="T60" fmla="*/ 26 w 92"/>
                      <a:gd name="T61" fmla="*/ 33 h 69"/>
                      <a:gd name="T62" fmla="*/ 35 w 92"/>
                      <a:gd name="T63" fmla="*/ 49 h 69"/>
                      <a:gd name="T64" fmla="*/ 36 w 92"/>
                      <a:gd name="T65" fmla="*/ 49 h 69"/>
                      <a:gd name="T66" fmla="*/ 46 w 92"/>
                      <a:gd name="T67" fmla="*/ 41 h 69"/>
                      <a:gd name="T68" fmla="*/ 63 w 92"/>
                      <a:gd name="T69" fmla="*/ 29 h 69"/>
                      <a:gd name="T70" fmla="*/ 66 w 92"/>
                      <a:gd name="T71" fmla="*/ 27 h 69"/>
                      <a:gd name="T72" fmla="*/ 83 w 92"/>
                      <a:gd name="T73" fmla="*/ 20 h 69"/>
                      <a:gd name="T74" fmla="*/ 88 w 92"/>
                      <a:gd name="T75" fmla="*/ 23 h 69"/>
                      <a:gd name="T76" fmla="*/ 85 w 92"/>
                      <a:gd name="T77" fmla="*/ 27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92" h="69">
                        <a:moveTo>
                          <a:pt x="91" y="22"/>
                        </a:moveTo>
                        <a:cubicBezTo>
                          <a:pt x="89" y="19"/>
                          <a:pt x="87" y="17"/>
                          <a:pt x="83" y="17"/>
                        </a:cubicBezTo>
                        <a:cubicBezTo>
                          <a:pt x="78" y="17"/>
                          <a:pt x="72" y="20"/>
                          <a:pt x="66" y="24"/>
                        </a:cubicBezTo>
                        <a:cubicBezTo>
                          <a:pt x="65" y="24"/>
                          <a:pt x="64" y="25"/>
                          <a:pt x="63" y="26"/>
                        </a:cubicBezTo>
                        <a:cubicBezTo>
                          <a:pt x="56" y="30"/>
                          <a:pt x="50" y="35"/>
                          <a:pt x="44" y="39"/>
                        </a:cubicBezTo>
                        <a:cubicBezTo>
                          <a:pt x="41" y="42"/>
                          <a:pt x="37" y="45"/>
                          <a:pt x="35" y="46"/>
                        </a:cubicBezTo>
                        <a:cubicBezTo>
                          <a:pt x="34" y="44"/>
                          <a:pt x="31" y="37"/>
                          <a:pt x="29" y="31"/>
                        </a:cubicBezTo>
                        <a:cubicBezTo>
                          <a:pt x="27" y="27"/>
                          <a:pt x="25" y="23"/>
                          <a:pt x="23" y="19"/>
                        </a:cubicBezTo>
                        <a:cubicBezTo>
                          <a:pt x="23" y="18"/>
                          <a:pt x="23" y="17"/>
                          <a:pt x="22" y="16"/>
                        </a:cubicBezTo>
                        <a:cubicBezTo>
                          <a:pt x="17" y="6"/>
                          <a:pt x="13" y="0"/>
                          <a:pt x="8" y="0"/>
                        </a:cubicBezTo>
                        <a:cubicBezTo>
                          <a:pt x="5" y="0"/>
                          <a:pt x="2" y="2"/>
                          <a:pt x="0" y="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1" y="10"/>
                          <a:pt x="1" y="13"/>
                          <a:pt x="2" y="16"/>
                        </a:cubicBezTo>
                        <a:cubicBezTo>
                          <a:pt x="3" y="17"/>
                          <a:pt x="3" y="18"/>
                          <a:pt x="3" y="19"/>
                        </a:cubicBezTo>
                        <a:cubicBezTo>
                          <a:pt x="10" y="38"/>
                          <a:pt x="21" y="69"/>
                          <a:pt x="28" y="69"/>
                        </a:cubicBezTo>
                        <a:cubicBezTo>
                          <a:pt x="32" y="69"/>
                          <a:pt x="48" y="59"/>
                          <a:pt x="63" y="49"/>
                        </a:cubicBezTo>
                        <a:cubicBezTo>
                          <a:pt x="64" y="48"/>
                          <a:pt x="65" y="48"/>
                          <a:pt x="66" y="47"/>
                        </a:cubicBezTo>
                        <a:cubicBezTo>
                          <a:pt x="77" y="39"/>
                          <a:pt x="88" y="30"/>
                          <a:pt x="90" y="26"/>
                        </a:cubicBezTo>
                        <a:cubicBezTo>
                          <a:pt x="91" y="25"/>
                          <a:pt x="92" y="23"/>
                          <a:pt x="91" y="22"/>
                        </a:cubicBezTo>
                        <a:close/>
                        <a:moveTo>
                          <a:pt x="85" y="27"/>
                        </a:moveTo>
                        <a:cubicBezTo>
                          <a:pt x="81" y="32"/>
                          <a:pt x="74" y="37"/>
                          <a:pt x="66" y="43"/>
                        </a:cubicBezTo>
                        <a:cubicBezTo>
                          <a:pt x="65" y="44"/>
                          <a:pt x="64" y="45"/>
                          <a:pt x="63" y="45"/>
                        </a:cubicBezTo>
                        <a:cubicBezTo>
                          <a:pt x="48" y="56"/>
                          <a:pt x="31" y="66"/>
                          <a:pt x="28" y="66"/>
                        </a:cubicBezTo>
                        <a:cubicBezTo>
                          <a:pt x="24" y="66"/>
                          <a:pt x="15" y="43"/>
                          <a:pt x="7" y="19"/>
                        </a:cubicBezTo>
                        <a:cubicBezTo>
                          <a:pt x="6" y="18"/>
                          <a:pt x="6" y="17"/>
                          <a:pt x="6" y="16"/>
                        </a:cubicBezTo>
                        <a:cubicBezTo>
                          <a:pt x="5" y="13"/>
                          <a:pt x="4" y="11"/>
                          <a:pt x="3" y="8"/>
                        </a:cubicBezTo>
                        <a:cubicBezTo>
                          <a:pt x="4" y="6"/>
                          <a:pt x="6" y="3"/>
                          <a:pt x="8" y="3"/>
                        </a:cubicBezTo>
                        <a:cubicBezTo>
                          <a:pt x="11" y="3"/>
                          <a:pt x="15" y="9"/>
                          <a:pt x="19" y="16"/>
                        </a:cubicBezTo>
                        <a:cubicBezTo>
                          <a:pt x="19" y="17"/>
                          <a:pt x="20" y="18"/>
                          <a:pt x="20" y="19"/>
                        </a:cubicBezTo>
                        <a:cubicBezTo>
                          <a:pt x="22" y="24"/>
                          <a:pt x="24" y="28"/>
                          <a:pt x="26" y="33"/>
                        </a:cubicBezTo>
                        <a:cubicBezTo>
                          <a:pt x="31" y="45"/>
                          <a:pt x="33" y="49"/>
                          <a:pt x="35" y="49"/>
                        </a:cubicBezTo>
                        <a:cubicBezTo>
                          <a:pt x="36" y="49"/>
                          <a:pt x="36" y="49"/>
                          <a:pt x="36" y="49"/>
                        </a:cubicBezTo>
                        <a:cubicBezTo>
                          <a:pt x="37" y="48"/>
                          <a:pt x="40" y="46"/>
                          <a:pt x="46" y="41"/>
                        </a:cubicBezTo>
                        <a:cubicBezTo>
                          <a:pt x="51" y="38"/>
                          <a:pt x="57" y="33"/>
                          <a:pt x="63" y="29"/>
                        </a:cubicBezTo>
                        <a:cubicBezTo>
                          <a:pt x="64" y="29"/>
                          <a:pt x="65" y="28"/>
                          <a:pt x="66" y="27"/>
                        </a:cubicBezTo>
                        <a:cubicBezTo>
                          <a:pt x="72" y="23"/>
                          <a:pt x="79" y="20"/>
                          <a:pt x="83" y="20"/>
                        </a:cubicBezTo>
                        <a:cubicBezTo>
                          <a:pt x="86" y="20"/>
                          <a:pt x="87" y="21"/>
                          <a:pt x="88" y="23"/>
                        </a:cubicBezTo>
                        <a:cubicBezTo>
                          <a:pt x="88" y="23"/>
                          <a:pt x="88" y="24"/>
                          <a:pt x="85" y="2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47" name="ïṥľïḋe"/>
                <p:cNvGrpSpPr/>
                <p:nvPr/>
              </p:nvGrpSpPr>
              <p:grpSpPr>
                <a:xfrm>
                  <a:off x="4006816" y="3479570"/>
                  <a:ext cx="447407" cy="322069"/>
                  <a:chOff x="5141307" y="4268878"/>
                  <a:chExt cx="447407" cy="322069"/>
                </a:xfrm>
              </p:grpSpPr>
              <p:sp>
                <p:nvSpPr>
                  <p:cNvPr id="78" name="îṩḻiḓe"/>
                  <p:cNvSpPr/>
                  <p:nvPr/>
                </p:nvSpPr>
                <p:spPr bwMode="auto">
                  <a:xfrm>
                    <a:off x="5141307" y="4268878"/>
                    <a:ext cx="339521" cy="225290"/>
                  </a:xfrm>
                  <a:custGeom>
                    <a:avLst/>
                    <a:gdLst>
                      <a:gd name="T0" fmla="*/ 5 w 90"/>
                      <a:gd name="T1" fmla="*/ 60 h 60"/>
                      <a:gd name="T2" fmla="*/ 10 w 90"/>
                      <a:gd name="T3" fmla="*/ 43 h 60"/>
                      <a:gd name="T4" fmla="*/ 0 w 90"/>
                      <a:gd name="T5" fmla="*/ 26 h 60"/>
                      <a:gd name="T6" fmla="*/ 45 w 90"/>
                      <a:gd name="T7" fmla="*/ 0 h 60"/>
                      <a:gd name="T8" fmla="*/ 90 w 90"/>
                      <a:gd name="T9" fmla="*/ 26 h 60"/>
                      <a:gd name="T10" fmla="*/ 45 w 90"/>
                      <a:gd name="T11" fmla="*/ 52 h 60"/>
                      <a:gd name="T12" fmla="*/ 35 w 90"/>
                      <a:gd name="T13" fmla="*/ 52 h 60"/>
                      <a:gd name="T14" fmla="*/ 5 w 90"/>
                      <a:gd name="T15" fmla="*/ 60 h 60"/>
                      <a:gd name="T16" fmla="*/ 45 w 90"/>
                      <a:gd name="T17" fmla="*/ 3 h 60"/>
                      <a:gd name="T18" fmla="*/ 3 w 90"/>
                      <a:gd name="T19" fmla="*/ 26 h 60"/>
                      <a:gd name="T20" fmla="*/ 13 w 90"/>
                      <a:gd name="T21" fmla="*/ 41 h 60"/>
                      <a:gd name="T22" fmla="*/ 13 w 90"/>
                      <a:gd name="T23" fmla="*/ 42 h 60"/>
                      <a:gd name="T24" fmla="*/ 9 w 90"/>
                      <a:gd name="T25" fmla="*/ 56 h 60"/>
                      <a:gd name="T26" fmla="*/ 32 w 90"/>
                      <a:gd name="T27" fmla="*/ 49 h 60"/>
                      <a:gd name="T28" fmla="*/ 31 w 90"/>
                      <a:gd name="T29" fmla="*/ 48 h 60"/>
                      <a:gd name="T30" fmla="*/ 35 w 90"/>
                      <a:gd name="T31" fmla="*/ 49 h 60"/>
                      <a:gd name="T32" fmla="*/ 45 w 90"/>
                      <a:gd name="T33" fmla="*/ 49 h 60"/>
                      <a:gd name="T34" fmla="*/ 87 w 90"/>
                      <a:gd name="T35" fmla="*/ 26 h 60"/>
                      <a:gd name="T36" fmla="*/ 45 w 90"/>
                      <a:gd name="T37" fmla="*/ 3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0">
                        <a:moveTo>
                          <a:pt x="5" y="60"/>
                        </a:move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3" y="38"/>
                          <a:pt x="0" y="32"/>
                          <a:pt x="0" y="26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6"/>
                        </a:cubicBezTo>
                        <a:cubicBezTo>
                          <a:pt x="90" y="41"/>
                          <a:pt x="70" y="52"/>
                          <a:pt x="45" y="52"/>
                        </a:cubicBezTo>
                        <a:cubicBezTo>
                          <a:pt x="42" y="52"/>
                          <a:pt x="38" y="52"/>
                          <a:pt x="35" y="52"/>
                        </a:cubicBezTo>
                        <a:lnTo>
                          <a:pt x="5" y="60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3"/>
                          <a:pt x="3" y="26"/>
                        </a:cubicBezTo>
                        <a:cubicBezTo>
                          <a:pt x="3" y="31"/>
                          <a:pt x="6" y="37"/>
                          <a:pt x="13" y="41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6"/>
                          <a:pt x="9" y="56"/>
                          <a:pt x="9" y="56"/>
                        </a:cubicBezTo>
                        <a:cubicBezTo>
                          <a:pt x="32" y="49"/>
                          <a:pt x="32" y="49"/>
                          <a:pt x="32" y="49"/>
                        </a:cubicBezTo>
                        <a:cubicBezTo>
                          <a:pt x="31" y="48"/>
                          <a:pt x="31" y="48"/>
                          <a:pt x="31" y="48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49"/>
                          <a:pt x="42" y="49"/>
                          <a:pt x="45" y="49"/>
                        </a:cubicBezTo>
                        <a:cubicBezTo>
                          <a:pt x="68" y="49"/>
                          <a:pt x="87" y="39"/>
                          <a:pt x="87" y="26"/>
                        </a:cubicBezTo>
                        <a:cubicBezTo>
                          <a:pt x="87" y="13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79" name="iSḻïḑé"/>
                  <p:cNvSpPr/>
                  <p:nvPr/>
                </p:nvSpPr>
                <p:spPr bwMode="auto">
                  <a:xfrm>
                    <a:off x="5250779" y="4362484"/>
                    <a:ext cx="337935" cy="228463"/>
                  </a:xfrm>
                  <a:custGeom>
                    <a:avLst/>
                    <a:gdLst>
                      <a:gd name="T0" fmla="*/ 5 w 90"/>
                      <a:gd name="T1" fmla="*/ 61 h 61"/>
                      <a:gd name="T2" fmla="*/ 10 w 90"/>
                      <a:gd name="T3" fmla="*/ 44 h 61"/>
                      <a:gd name="T4" fmla="*/ 0 w 90"/>
                      <a:gd name="T5" fmla="*/ 27 h 61"/>
                      <a:gd name="T6" fmla="*/ 45 w 90"/>
                      <a:gd name="T7" fmla="*/ 0 h 61"/>
                      <a:gd name="T8" fmla="*/ 90 w 90"/>
                      <a:gd name="T9" fmla="*/ 27 h 61"/>
                      <a:gd name="T10" fmla="*/ 45 w 90"/>
                      <a:gd name="T11" fmla="*/ 53 h 61"/>
                      <a:gd name="T12" fmla="*/ 35 w 90"/>
                      <a:gd name="T13" fmla="*/ 53 h 61"/>
                      <a:gd name="T14" fmla="*/ 5 w 90"/>
                      <a:gd name="T15" fmla="*/ 61 h 61"/>
                      <a:gd name="T16" fmla="*/ 45 w 90"/>
                      <a:gd name="T17" fmla="*/ 3 h 61"/>
                      <a:gd name="T18" fmla="*/ 3 w 90"/>
                      <a:gd name="T19" fmla="*/ 27 h 61"/>
                      <a:gd name="T20" fmla="*/ 12 w 90"/>
                      <a:gd name="T21" fmla="*/ 42 h 61"/>
                      <a:gd name="T22" fmla="*/ 13 w 90"/>
                      <a:gd name="T23" fmla="*/ 42 h 61"/>
                      <a:gd name="T24" fmla="*/ 9 w 90"/>
                      <a:gd name="T25" fmla="*/ 57 h 61"/>
                      <a:gd name="T26" fmla="*/ 32 w 90"/>
                      <a:gd name="T27" fmla="*/ 50 h 61"/>
                      <a:gd name="T28" fmla="*/ 30 w 90"/>
                      <a:gd name="T29" fmla="*/ 49 h 61"/>
                      <a:gd name="T30" fmla="*/ 35 w 90"/>
                      <a:gd name="T31" fmla="*/ 49 h 61"/>
                      <a:gd name="T32" fmla="*/ 45 w 90"/>
                      <a:gd name="T33" fmla="*/ 50 h 61"/>
                      <a:gd name="T34" fmla="*/ 87 w 90"/>
                      <a:gd name="T35" fmla="*/ 27 h 61"/>
                      <a:gd name="T36" fmla="*/ 45 w 90"/>
                      <a:gd name="T37" fmla="*/ 3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1">
                        <a:moveTo>
                          <a:pt x="5" y="61"/>
                        </a:move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3" y="39"/>
                          <a:pt x="0" y="33"/>
                          <a:pt x="0" y="27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7"/>
                        </a:cubicBezTo>
                        <a:cubicBezTo>
                          <a:pt x="90" y="41"/>
                          <a:pt x="70" y="53"/>
                          <a:pt x="45" y="53"/>
                        </a:cubicBezTo>
                        <a:cubicBezTo>
                          <a:pt x="42" y="53"/>
                          <a:pt x="38" y="53"/>
                          <a:pt x="35" y="53"/>
                        </a:cubicBezTo>
                        <a:lnTo>
                          <a:pt x="5" y="61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4"/>
                          <a:pt x="3" y="27"/>
                        </a:cubicBezTo>
                        <a:cubicBezTo>
                          <a:pt x="3" y="32"/>
                          <a:pt x="6" y="37"/>
                          <a:pt x="12" y="42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7"/>
                          <a:pt x="9" y="57"/>
                          <a:pt x="9" y="57"/>
                        </a:cubicBezTo>
                        <a:cubicBezTo>
                          <a:pt x="32" y="50"/>
                          <a:pt x="32" y="50"/>
                          <a:pt x="32" y="50"/>
                        </a:cubicBezTo>
                        <a:cubicBezTo>
                          <a:pt x="30" y="49"/>
                          <a:pt x="30" y="49"/>
                          <a:pt x="30" y="49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50"/>
                          <a:pt x="42" y="50"/>
                          <a:pt x="45" y="50"/>
                        </a:cubicBezTo>
                        <a:cubicBezTo>
                          <a:pt x="68" y="50"/>
                          <a:pt x="87" y="40"/>
                          <a:pt x="87" y="27"/>
                        </a:cubicBezTo>
                        <a:cubicBezTo>
                          <a:pt x="87" y="14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48" name="iŝḷíde"/>
                <p:cNvGrpSpPr/>
                <p:nvPr/>
              </p:nvGrpSpPr>
              <p:grpSpPr>
                <a:xfrm>
                  <a:off x="3748713" y="3953154"/>
                  <a:ext cx="285578" cy="412502"/>
                  <a:chOff x="4651064" y="4359311"/>
                  <a:chExt cx="285578" cy="412502"/>
                </a:xfrm>
              </p:grpSpPr>
              <p:sp>
                <p:nvSpPr>
                  <p:cNvPr id="73" name="îṩļïďê"/>
                  <p:cNvSpPr/>
                  <p:nvPr/>
                </p:nvSpPr>
                <p:spPr bwMode="auto">
                  <a:xfrm>
                    <a:off x="4738324" y="4456090"/>
                    <a:ext cx="55530" cy="315723"/>
                  </a:xfrm>
                  <a:custGeom>
                    <a:avLst/>
                    <a:gdLst>
                      <a:gd name="T0" fmla="*/ 8 w 15"/>
                      <a:gd name="T1" fmla="*/ 84 h 84"/>
                      <a:gd name="T2" fmla="*/ 0 w 15"/>
                      <a:gd name="T3" fmla="*/ 76 h 84"/>
                      <a:gd name="T4" fmla="*/ 0 w 15"/>
                      <a:gd name="T5" fmla="*/ 8 h 84"/>
                      <a:gd name="T6" fmla="*/ 8 w 15"/>
                      <a:gd name="T7" fmla="*/ 0 h 84"/>
                      <a:gd name="T8" fmla="*/ 15 w 15"/>
                      <a:gd name="T9" fmla="*/ 8 h 84"/>
                      <a:gd name="T10" fmla="*/ 15 w 15"/>
                      <a:gd name="T11" fmla="*/ 76 h 84"/>
                      <a:gd name="T12" fmla="*/ 8 w 15"/>
                      <a:gd name="T13" fmla="*/ 84 h 84"/>
                      <a:gd name="T14" fmla="*/ 8 w 15"/>
                      <a:gd name="T15" fmla="*/ 3 h 84"/>
                      <a:gd name="T16" fmla="*/ 3 w 15"/>
                      <a:gd name="T17" fmla="*/ 8 h 84"/>
                      <a:gd name="T18" fmla="*/ 3 w 15"/>
                      <a:gd name="T19" fmla="*/ 76 h 84"/>
                      <a:gd name="T20" fmla="*/ 8 w 15"/>
                      <a:gd name="T21" fmla="*/ 81 h 84"/>
                      <a:gd name="T22" fmla="*/ 12 w 15"/>
                      <a:gd name="T23" fmla="*/ 76 h 84"/>
                      <a:gd name="T24" fmla="*/ 12 w 15"/>
                      <a:gd name="T25" fmla="*/ 8 h 84"/>
                      <a:gd name="T26" fmla="*/ 8 w 15"/>
                      <a:gd name="T27" fmla="*/ 3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84">
                        <a:moveTo>
                          <a:pt x="8" y="84"/>
                        </a:moveTo>
                        <a:cubicBezTo>
                          <a:pt x="4" y="84"/>
                          <a:pt x="0" y="80"/>
                          <a:pt x="0" y="76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12" y="0"/>
                          <a:pt x="15" y="3"/>
                          <a:pt x="15" y="8"/>
                        </a:cubicBezTo>
                        <a:cubicBezTo>
                          <a:pt x="15" y="76"/>
                          <a:pt x="15" y="76"/>
                          <a:pt x="15" y="76"/>
                        </a:cubicBezTo>
                        <a:cubicBezTo>
                          <a:pt x="15" y="80"/>
                          <a:pt x="12" y="84"/>
                          <a:pt x="8" y="84"/>
                        </a:cubicBezTo>
                        <a:close/>
                        <a:moveTo>
                          <a:pt x="8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76"/>
                          <a:pt x="3" y="76"/>
                          <a:pt x="3" y="76"/>
                        </a:cubicBezTo>
                        <a:cubicBezTo>
                          <a:pt x="3" y="79"/>
                          <a:pt x="5" y="81"/>
                          <a:pt x="8" y="81"/>
                        </a:cubicBezTo>
                        <a:cubicBezTo>
                          <a:pt x="10" y="81"/>
                          <a:pt x="12" y="79"/>
                          <a:pt x="12" y="76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8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74" name="isľiḑé"/>
                  <p:cNvSpPr/>
                  <p:nvPr/>
                </p:nvSpPr>
                <p:spPr bwMode="auto">
                  <a:xfrm>
                    <a:off x="4820824" y="4524312"/>
                    <a:ext cx="55530" cy="247501"/>
                  </a:xfrm>
                  <a:custGeom>
                    <a:avLst/>
                    <a:gdLst>
                      <a:gd name="T0" fmla="*/ 7 w 15"/>
                      <a:gd name="T1" fmla="*/ 66 h 66"/>
                      <a:gd name="T2" fmla="*/ 0 w 15"/>
                      <a:gd name="T3" fmla="*/ 58 h 66"/>
                      <a:gd name="T4" fmla="*/ 0 w 15"/>
                      <a:gd name="T5" fmla="*/ 8 h 66"/>
                      <a:gd name="T6" fmla="*/ 7 w 15"/>
                      <a:gd name="T7" fmla="*/ 0 h 66"/>
                      <a:gd name="T8" fmla="*/ 15 w 15"/>
                      <a:gd name="T9" fmla="*/ 8 h 66"/>
                      <a:gd name="T10" fmla="*/ 15 w 15"/>
                      <a:gd name="T11" fmla="*/ 58 h 66"/>
                      <a:gd name="T12" fmla="*/ 7 w 15"/>
                      <a:gd name="T13" fmla="*/ 66 h 66"/>
                      <a:gd name="T14" fmla="*/ 7 w 15"/>
                      <a:gd name="T15" fmla="*/ 3 h 66"/>
                      <a:gd name="T16" fmla="*/ 3 w 15"/>
                      <a:gd name="T17" fmla="*/ 8 h 66"/>
                      <a:gd name="T18" fmla="*/ 3 w 15"/>
                      <a:gd name="T19" fmla="*/ 58 h 66"/>
                      <a:gd name="T20" fmla="*/ 7 w 15"/>
                      <a:gd name="T21" fmla="*/ 63 h 66"/>
                      <a:gd name="T22" fmla="*/ 12 w 15"/>
                      <a:gd name="T23" fmla="*/ 58 h 66"/>
                      <a:gd name="T24" fmla="*/ 12 w 15"/>
                      <a:gd name="T25" fmla="*/ 8 h 66"/>
                      <a:gd name="T26" fmla="*/ 7 w 15"/>
                      <a:gd name="T27" fmla="*/ 3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66">
                        <a:moveTo>
                          <a:pt x="7" y="66"/>
                        </a:moveTo>
                        <a:cubicBezTo>
                          <a:pt x="3" y="66"/>
                          <a:pt x="0" y="62"/>
                          <a:pt x="0" y="5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5" y="3"/>
                          <a:pt x="15" y="8"/>
                        </a:cubicBezTo>
                        <a:cubicBezTo>
                          <a:pt x="15" y="58"/>
                          <a:pt x="15" y="58"/>
                          <a:pt x="15" y="58"/>
                        </a:cubicBezTo>
                        <a:cubicBezTo>
                          <a:pt x="15" y="62"/>
                          <a:pt x="11" y="66"/>
                          <a:pt x="7" y="6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58"/>
                          <a:pt x="3" y="58"/>
                          <a:pt x="3" y="58"/>
                        </a:cubicBezTo>
                        <a:cubicBezTo>
                          <a:pt x="3" y="61"/>
                          <a:pt x="5" y="63"/>
                          <a:pt x="7" y="63"/>
                        </a:cubicBezTo>
                        <a:cubicBezTo>
                          <a:pt x="10" y="63"/>
                          <a:pt x="12" y="61"/>
                          <a:pt x="12" y="58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75" name="íşlíďê"/>
                  <p:cNvSpPr/>
                  <p:nvPr/>
                </p:nvSpPr>
                <p:spPr bwMode="auto">
                  <a:xfrm>
                    <a:off x="4651064" y="4636957"/>
                    <a:ext cx="52356" cy="134856"/>
                  </a:xfrm>
                  <a:custGeom>
                    <a:avLst/>
                    <a:gdLst>
                      <a:gd name="T0" fmla="*/ 7 w 14"/>
                      <a:gd name="T1" fmla="*/ 36 h 36"/>
                      <a:gd name="T2" fmla="*/ 0 w 14"/>
                      <a:gd name="T3" fmla="*/ 28 h 36"/>
                      <a:gd name="T4" fmla="*/ 0 w 14"/>
                      <a:gd name="T5" fmla="*/ 7 h 36"/>
                      <a:gd name="T6" fmla="*/ 7 w 14"/>
                      <a:gd name="T7" fmla="*/ 0 h 36"/>
                      <a:gd name="T8" fmla="*/ 14 w 14"/>
                      <a:gd name="T9" fmla="*/ 7 h 36"/>
                      <a:gd name="T10" fmla="*/ 14 w 14"/>
                      <a:gd name="T11" fmla="*/ 28 h 36"/>
                      <a:gd name="T12" fmla="*/ 7 w 14"/>
                      <a:gd name="T13" fmla="*/ 36 h 36"/>
                      <a:gd name="T14" fmla="*/ 7 w 14"/>
                      <a:gd name="T15" fmla="*/ 3 h 36"/>
                      <a:gd name="T16" fmla="*/ 3 w 14"/>
                      <a:gd name="T17" fmla="*/ 7 h 36"/>
                      <a:gd name="T18" fmla="*/ 3 w 14"/>
                      <a:gd name="T19" fmla="*/ 28 h 36"/>
                      <a:gd name="T20" fmla="*/ 7 w 14"/>
                      <a:gd name="T21" fmla="*/ 33 h 36"/>
                      <a:gd name="T22" fmla="*/ 11 w 14"/>
                      <a:gd name="T23" fmla="*/ 28 h 36"/>
                      <a:gd name="T24" fmla="*/ 11 w 14"/>
                      <a:gd name="T25" fmla="*/ 7 h 36"/>
                      <a:gd name="T26" fmla="*/ 7 w 14"/>
                      <a:gd name="T27" fmla="*/ 3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4" h="36">
                        <a:moveTo>
                          <a:pt x="7" y="36"/>
                        </a:moveTo>
                        <a:cubicBezTo>
                          <a:pt x="3" y="36"/>
                          <a:pt x="0" y="32"/>
                          <a:pt x="0" y="2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4" y="3"/>
                          <a:pt x="14" y="7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32"/>
                          <a:pt x="11" y="36"/>
                          <a:pt x="7" y="3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7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31"/>
                          <a:pt x="5" y="33"/>
                          <a:pt x="7" y="33"/>
                        </a:cubicBezTo>
                        <a:cubicBezTo>
                          <a:pt x="9" y="33"/>
                          <a:pt x="11" y="31"/>
                          <a:pt x="11" y="28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11" y="5"/>
                          <a:pt x="9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76" name="íSļîḍe"/>
                  <p:cNvSpPr/>
                  <p:nvPr/>
                </p:nvSpPr>
                <p:spPr bwMode="auto">
                  <a:xfrm>
                    <a:off x="4651064" y="4359311"/>
                    <a:ext cx="285578" cy="118991"/>
                  </a:xfrm>
                  <a:custGeom>
                    <a:avLst/>
                    <a:gdLst>
                      <a:gd name="T0" fmla="*/ 2 w 180"/>
                      <a:gd name="T1" fmla="*/ 75 h 75"/>
                      <a:gd name="T2" fmla="*/ 0 w 180"/>
                      <a:gd name="T3" fmla="*/ 68 h 75"/>
                      <a:gd name="T4" fmla="*/ 97 w 180"/>
                      <a:gd name="T5" fmla="*/ 19 h 75"/>
                      <a:gd name="T6" fmla="*/ 114 w 180"/>
                      <a:gd name="T7" fmla="*/ 42 h 75"/>
                      <a:gd name="T8" fmla="*/ 159 w 180"/>
                      <a:gd name="T9" fmla="*/ 7 h 75"/>
                      <a:gd name="T10" fmla="*/ 152 w 180"/>
                      <a:gd name="T11" fmla="*/ 7 h 75"/>
                      <a:gd name="T12" fmla="*/ 152 w 180"/>
                      <a:gd name="T13" fmla="*/ 0 h 75"/>
                      <a:gd name="T14" fmla="*/ 180 w 180"/>
                      <a:gd name="T15" fmla="*/ 0 h 75"/>
                      <a:gd name="T16" fmla="*/ 112 w 180"/>
                      <a:gd name="T17" fmla="*/ 52 h 75"/>
                      <a:gd name="T18" fmla="*/ 95 w 180"/>
                      <a:gd name="T19" fmla="*/ 28 h 75"/>
                      <a:gd name="T20" fmla="*/ 2 w 180"/>
                      <a:gd name="T21" fmla="*/ 75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80" h="75">
                        <a:moveTo>
                          <a:pt x="2" y="75"/>
                        </a:moveTo>
                        <a:lnTo>
                          <a:pt x="0" y="68"/>
                        </a:lnTo>
                        <a:lnTo>
                          <a:pt x="97" y="19"/>
                        </a:lnTo>
                        <a:lnTo>
                          <a:pt x="114" y="42"/>
                        </a:lnTo>
                        <a:lnTo>
                          <a:pt x="159" y="7"/>
                        </a:lnTo>
                        <a:lnTo>
                          <a:pt x="152" y="7"/>
                        </a:lnTo>
                        <a:lnTo>
                          <a:pt x="152" y="0"/>
                        </a:lnTo>
                        <a:lnTo>
                          <a:pt x="180" y="0"/>
                        </a:lnTo>
                        <a:lnTo>
                          <a:pt x="112" y="52"/>
                        </a:lnTo>
                        <a:lnTo>
                          <a:pt x="95" y="28"/>
                        </a:lnTo>
                        <a:lnTo>
                          <a:pt x="2" y="7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77" name="îšliďe"/>
                  <p:cNvSpPr/>
                  <p:nvPr/>
                </p:nvSpPr>
                <p:spPr bwMode="auto">
                  <a:xfrm>
                    <a:off x="4906498" y="4362484"/>
                    <a:ext cx="23799" cy="30144"/>
                  </a:xfrm>
                  <a:custGeom>
                    <a:avLst/>
                    <a:gdLst>
                      <a:gd name="T0" fmla="*/ 8 w 15"/>
                      <a:gd name="T1" fmla="*/ 19 h 19"/>
                      <a:gd name="T2" fmla="*/ 0 w 15"/>
                      <a:gd name="T3" fmla="*/ 17 h 19"/>
                      <a:gd name="T4" fmla="*/ 8 w 15"/>
                      <a:gd name="T5" fmla="*/ 0 h 19"/>
                      <a:gd name="T6" fmla="*/ 15 w 15"/>
                      <a:gd name="T7" fmla="*/ 2 h 19"/>
                      <a:gd name="T8" fmla="*/ 8 w 15"/>
                      <a:gd name="T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9">
                        <a:moveTo>
                          <a:pt x="8" y="19"/>
                        </a:moveTo>
                        <a:lnTo>
                          <a:pt x="0" y="17"/>
                        </a:lnTo>
                        <a:lnTo>
                          <a:pt x="8" y="0"/>
                        </a:lnTo>
                        <a:lnTo>
                          <a:pt x="15" y="2"/>
                        </a:lnTo>
                        <a:lnTo>
                          <a:pt x="8" y="1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49" name="iṧlîḑê"/>
                <p:cNvGrpSpPr/>
                <p:nvPr/>
              </p:nvGrpSpPr>
              <p:grpSpPr>
                <a:xfrm>
                  <a:off x="3835973" y="2208213"/>
                  <a:ext cx="490243" cy="463271"/>
                  <a:chOff x="5607752" y="3426422"/>
                  <a:chExt cx="490243" cy="463271"/>
                </a:xfrm>
              </p:grpSpPr>
              <p:sp>
                <p:nvSpPr>
                  <p:cNvPr id="65" name="îŝlîḑê"/>
                  <p:cNvSpPr/>
                  <p:nvPr/>
                </p:nvSpPr>
                <p:spPr bwMode="auto">
                  <a:xfrm>
                    <a:off x="5607752" y="3426422"/>
                    <a:ext cx="490243" cy="463271"/>
                  </a:xfrm>
                  <a:custGeom>
                    <a:avLst/>
                    <a:gdLst>
                      <a:gd name="T0" fmla="*/ 86 w 130"/>
                      <a:gd name="T1" fmla="*/ 123 h 123"/>
                      <a:gd name="T2" fmla="*/ 0 w 130"/>
                      <a:gd name="T3" fmla="*/ 102 h 123"/>
                      <a:gd name="T4" fmla="*/ 3 w 130"/>
                      <a:gd name="T5" fmla="*/ 100 h 123"/>
                      <a:gd name="T6" fmla="*/ 54 w 130"/>
                      <a:gd name="T7" fmla="*/ 1 h 123"/>
                      <a:gd name="T8" fmla="*/ 54 w 130"/>
                      <a:gd name="T9" fmla="*/ 0 h 123"/>
                      <a:gd name="T10" fmla="*/ 130 w 130"/>
                      <a:gd name="T11" fmla="*/ 18 h 123"/>
                      <a:gd name="T12" fmla="*/ 130 w 130"/>
                      <a:gd name="T13" fmla="*/ 20 h 123"/>
                      <a:gd name="T14" fmla="*/ 86 w 130"/>
                      <a:gd name="T15" fmla="*/ 123 h 123"/>
                      <a:gd name="T16" fmla="*/ 7 w 130"/>
                      <a:gd name="T17" fmla="*/ 101 h 123"/>
                      <a:gd name="T18" fmla="*/ 86 w 130"/>
                      <a:gd name="T19" fmla="*/ 120 h 123"/>
                      <a:gd name="T20" fmla="*/ 127 w 130"/>
                      <a:gd name="T21" fmla="*/ 20 h 123"/>
                      <a:gd name="T22" fmla="*/ 56 w 130"/>
                      <a:gd name="T23" fmla="*/ 4 h 123"/>
                      <a:gd name="T24" fmla="*/ 7 w 130"/>
                      <a:gd name="T25" fmla="*/ 101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0" h="123">
                        <a:moveTo>
                          <a:pt x="86" y="123"/>
                        </a:move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3" y="100"/>
                          <a:pt x="3" y="100"/>
                          <a:pt x="3" y="100"/>
                        </a:cubicBezTo>
                        <a:cubicBezTo>
                          <a:pt x="28" y="85"/>
                          <a:pt x="53" y="2"/>
                          <a:pt x="54" y="1"/>
                        </a:cubicBez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130" y="18"/>
                          <a:pt x="130" y="18"/>
                          <a:pt x="130" y="18"/>
                        </a:cubicBezTo>
                        <a:cubicBezTo>
                          <a:pt x="130" y="20"/>
                          <a:pt x="130" y="20"/>
                          <a:pt x="130" y="20"/>
                        </a:cubicBezTo>
                        <a:cubicBezTo>
                          <a:pt x="117" y="108"/>
                          <a:pt x="88" y="122"/>
                          <a:pt x="86" y="123"/>
                        </a:cubicBezTo>
                        <a:close/>
                        <a:moveTo>
                          <a:pt x="7" y="101"/>
                        </a:moveTo>
                        <a:cubicBezTo>
                          <a:pt x="86" y="120"/>
                          <a:pt x="86" y="120"/>
                          <a:pt x="86" y="120"/>
                        </a:cubicBezTo>
                        <a:cubicBezTo>
                          <a:pt x="89" y="117"/>
                          <a:pt x="115" y="100"/>
                          <a:pt x="127" y="20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3" y="14"/>
                          <a:pt x="30" y="82"/>
                          <a:pt x="7" y="10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6" name="ïSḷíḋè"/>
                  <p:cNvSpPr/>
                  <p:nvPr/>
                </p:nvSpPr>
                <p:spPr bwMode="auto">
                  <a:xfrm>
                    <a:off x="5829869" y="3516854"/>
                    <a:ext cx="193559" cy="57115"/>
                  </a:xfrm>
                  <a:custGeom>
                    <a:avLst/>
                    <a:gdLst>
                      <a:gd name="T0" fmla="*/ 122 w 122"/>
                      <a:gd name="T1" fmla="*/ 36 h 36"/>
                      <a:gd name="T2" fmla="*/ 0 w 122"/>
                      <a:gd name="T3" fmla="*/ 7 h 36"/>
                      <a:gd name="T4" fmla="*/ 3 w 122"/>
                      <a:gd name="T5" fmla="*/ 0 h 36"/>
                      <a:gd name="T6" fmla="*/ 122 w 122"/>
                      <a:gd name="T7" fmla="*/ 29 h 36"/>
                      <a:gd name="T8" fmla="*/ 122 w 122"/>
                      <a:gd name="T9" fmla="*/ 3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36">
                        <a:moveTo>
                          <a:pt x="122" y="36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22" y="29"/>
                        </a:lnTo>
                        <a:lnTo>
                          <a:pt x="122" y="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7" name="îṩḷíḓê"/>
                  <p:cNvSpPr/>
                  <p:nvPr/>
                </p:nvSpPr>
                <p:spPr bwMode="auto">
                  <a:xfrm>
                    <a:off x="5823523" y="3558104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8" name="ïŝliḑé"/>
                  <p:cNvSpPr/>
                  <p:nvPr/>
                </p:nvSpPr>
                <p:spPr bwMode="auto">
                  <a:xfrm>
                    <a:off x="5812417" y="3604115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9" name="iş1îdê"/>
                  <p:cNvSpPr/>
                  <p:nvPr/>
                </p:nvSpPr>
                <p:spPr bwMode="auto">
                  <a:xfrm>
                    <a:off x="5788618" y="3634259"/>
                    <a:ext cx="177693" cy="52355"/>
                  </a:xfrm>
                  <a:custGeom>
                    <a:avLst/>
                    <a:gdLst>
                      <a:gd name="T0" fmla="*/ 112 w 112"/>
                      <a:gd name="T1" fmla="*/ 33 h 33"/>
                      <a:gd name="T2" fmla="*/ 0 w 112"/>
                      <a:gd name="T3" fmla="*/ 7 h 33"/>
                      <a:gd name="T4" fmla="*/ 0 w 112"/>
                      <a:gd name="T5" fmla="*/ 0 h 33"/>
                      <a:gd name="T6" fmla="*/ 112 w 112"/>
                      <a:gd name="T7" fmla="*/ 26 h 33"/>
                      <a:gd name="T8" fmla="*/ 112 w 112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2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2" y="26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70" name="îSliḑê"/>
                  <p:cNvSpPr/>
                  <p:nvPr/>
                </p:nvSpPr>
                <p:spPr bwMode="auto">
                  <a:xfrm>
                    <a:off x="5769579" y="3675509"/>
                    <a:ext cx="180866" cy="52355"/>
                  </a:xfrm>
                  <a:custGeom>
                    <a:avLst/>
                    <a:gdLst>
                      <a:gd name="T0" fmla="*/ 112 w 114"/>
                      <a:gd name="T1" fmla="*/ 33 h 33"/>
                      <a:gd name="T2" fmla="*/ 0 w 114"/>
                      <a:gd name="T3" fmla="*/ 7 h 33"/>
                      <a:gd name="T4" fmla="*/ 3 w 114"/>
                      <a:gd name="T5" fmla="*/ 0 h 33"/>
                      <a:gd name="T6" fmla="*/ 114 w 114"/>
                      <a:gd name="T7" fmla="*/ 28 h 33"/>
                      <a:gd name="T8" fmla="*/ 112 w 114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14" y="28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71" name="íšľíḑê"/>
                  <p:cNvSpPr/>
                  <p:nvPr/>
                </p:nvSpPr>
                <p:spPr bwMode="auto">
                  <a:xfrm>
                    <a:off x="5980591" y="3434354"/>
                    <a:ext cx="76154" cy="90433"/>
                  </a:xfrm>
                  <a:custGeom>
                    <a:avLst/>
                    <a:gdLst>
                      <a:gd name="T0" fmla="*/ 0 w 48"/>
                      <a:gd name="T1" fmla="*/ 38 h 57"/>
                      <a:gd name="T2" fmla="*/ 29 w 48"/>
                      <a:gd name="T3" fmla="*/ 0 h 57"/>
                      <a:gd name="T4" fmla="*/ 48 w 48"/>
                      <a:gd name="T5" fmla="*/ 12 h 57"/>
                      <a:gd name="T6" fmla="*/ 12 w 48"/>
                      <a:gd name="T7" fmla="*/ 57 h 57"/>
                      <a:gd name="T8" fmla="*/ 0 w 48"/>
                      <a:gd name="T9" fmla="*/ 38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57">
                        <a:moveTo>
                          <a:pt x="0" y="38"/>
                        </a:moveTo>
                        <a:lnTo>
                          <a:pt x="29" y="0"/>
                        </a:lnTo>
                        <a:lnTo>
                          <a:pt x="48" y="12"/>
                        </a:lnTo>
                        <a:lnTo>
                          <a:pt x="12" y="57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72" name="işḻiďê"/>
                  <p:cNvSpPr/>
                  <p:nvPr/>
                </p:nvSpPr>
                <p:spPr bwMode="auto">
                  <a:xfrm>
                    <a:off x="5974244" y="3426422"/>
                    <a:ext cx="93606" cy="106298"/>
                  </a:xfrm>
                  <a:custGeom>
                    <a:avLst/>
                    <a:gdLst>
                      <a:gd name="T0" fmla="*/ 14 w 59"/>
                      <a:gd name="T1" fmla="*/ 67 h 67"/>
                      <a:gd name="T2" fmla="*/ 0 w 59"/>
                      <a:gd name="T3" fmla="*/ 43 h 67"/>
                      <a:gd name="T4" fmla="*/ 33 w 59"/>
                      <a:gd name="T5" fmla="*/ 0 h 67"/>
                      <a:gd name="T6" fmla="*/ 59 w 59"/>
                      <a:gd name="T7" fmla="*/ 15 h 67"/>
                      <a:gd name="T8" fmla="*/ 14 w 59"/>
                      <a:gd name="T9" fmla="*/ 67 h 67"/>
                      <a:gd name="T10" fmla="*/ 9 w 59"/>
                      <a:gd name="T11" fmla="*/ 45 h 67"/>
                      <a:gd name="T12" fmla="*/ 16 w 59"/>
                      <a:gd name="T13" fmla="*/ 55 h 67"/>
                      <a:gd name="T14" fmla="*/ 47 w 59"/>
                      <a:gd name="T15" fmla="*/ 17 h 67"/>
                      <a:gd name="T16" fmla="*/ 35 w 59"/>
                      <a:gd name="T17" fmla="*/ 10 h 67"/>
                      <a:gd name="T18" fmla="*/ 9 w 59"/>
                      <a:gd name="T19" fmla="*/ 45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9" h="67">
                        <a:moveTo>
                          <a:pt x="14" y="67"/>
                        </a:moveTo>
                        <a:lnTo>
                          <a:pt x="0" y="43"/>
                        </a:lnTo>
                        <a:lnTo>
                          <a:pt x="33" y="0"/>
                        </a:lnTo>
                        <a:lnTo>
                          <a:pt x="59" y="15"/>
                        </a:lnTo>
                        <a:lnTo>
                          <a:pt x="14" y="67"/>
                        </a:lnTo>
                        <a:close/>
                        <a:moveTo>
                          <a:pt x="9" y="45"/>
                        </a:moveTo>
                        <a:lnTo>
                          <a:pt x="16" y="55"/>
                        </a:lnTo>
                        <a:lnTo>
                          <a:pt x="47" y="17"/>
                        </a:lnTo>
                        <a:lnTo>
                          <a:pt x="35" y="10"/>
                        </a:lnTo>
                        <a:lnTo>
                          <a:pt x="9" y="4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50" name="ïślîḍe"/>
                <p:cNvGrpSpPr/>
                <p:nvPr/>
              </p:nvGrpSpPr>
              <p:grpSpPr>
                <a:xfrm>
                  <a:off x="4009701" y="3982239"/>
                  <a:ext cx="547357" cy="255434"/>
                  <a:chOff x="5057221" y="3151948"/>
                  <a:chExt cx="547357" cy="255434"/>
                </a:xfrm>
              </p:grpSpPr>
              <p:sp>
                <p:nvSpPr>
                  <p:cNvPr id="60" name="iṡ1íḋe"/>
                  <p:cNvSpPr/>
                  <p:nvPr/>
                </p:nvSpPr>
                <p:spPr bwMode="auto">
                  <a:xfrm>
                    <a:off x="5220634" y="3151948"/>
                    <a:ext cx="383944" cy="255434"/>
                  </a:xfrm>
                  <a:custGeom>
                    <a:avLst/>
                    <a:gdLst>
                      <a:gd name="T0" fmla="*/ 53 w 102"/>
                      <a:gd name="T1" fmla="*/ 68 h 68"/>
                      <a:gd name="T2" fmla="*/ 53 w 102"/>
                      <a:gd name="T3" fmla="*/ 68 h 68"/>
                      <a:gd name="T4" fmla="*/ 19 w 102"/>
                      <a:gd name="T5" fmla="*/ 67 h 68"/>
                      <a:gd name="T6" fmla="*/ 6 w 102"/>
                      <a:gd name="T7" fmla="*/ 4 h 68"/>
                      <a:gd name="T8" fmla="*/ 6 w 102"/>
                      <a:gd name="T9" fmla="*/ 3 h 68"/>
                      <a:gd name="T10" fmla="*/ 11 w 102"/>
                      <a:gd name="T11" fmla="*/ 2 h 68"/>
                      <a:gd name="T12" fmla="*/ 62 w 102"/>
                      <a:gd name="T13" fmla="*/ 0 h 68"/>
                      <a:gd name="T14" fmla="*/ 89 w 102"/>
                      <a:gd name="T15" fmla="*/ 3 h 68"/>
                      <a:gd name="T16" fmla="*/ 94 w 102"/>
                      <a:gd name="T17" fmla="*/ 66 h 68"/>
                      <a:gd name="T18" fmla="*/ 94 w 102"/>
                      <a:gd name="T19" fmla="*/ 67 h 68"/>
                      <a:gd name="T20" fmla="*/ 93 w 102"/>
                      <a:gd name="T21" fmla="*/ 67 h 68"/>
                      <a:gd name="T22" fmla="*/ 53 w 102"/>
                      <a:gd name="T23" fmla="*/ 68 h 68"/>
                      <a:gd name="T24" fmla="*/ 9 w 102"/>
                      <a:gd name="T25" fmla="*/ 6 h 68"/>
                      <a:gd name="T26" fmla="*/ 19 w 102"/>
                      <a:gd name="T27" fmla="*/ 64 h 68"/>
                      <a:gd name="T28" fmla="*/ 53 w 102"/>
                      <a:gd name="T29" fmla="*/ 65 h 68"/>
                      <a:gd name="T30" fmla="*/ 91 w 102"/>
                      <a:gd name="T31" fmla="*/ 64 h 68"/>
                      <a:gd name="T32" fmla="*/ 88 w 102"/>
                      <a:gd name="T33" fmla="*/ 6 h 68"/>
                      <a:gd name="T34" fmla="*/ 62 w 102"/>
                      <a:gd name="T35" fmla="*/ 3 h 68"/>
                      <a:gd name="T36" fmla="*/ 12 w 102"/>
                      <a:gd name="T37" fmla="*/ 5 h 68"/>
                      <a:gd name="T38" fmla="*/ 9 w 102"/>
                      <a:gd name="T39" fmla="*/ 6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02" h="68">
                        <a:moveTo>
                          <a:pt x="53" y="68"/>
                        </a:moveTo>
                        <a:cubicBezTo>
                          <a:pt x="53" y="68"/>
                          <a:pt x="53" y="68"/>
                          <a:pt x="53" y="68"/>
                        </a:cubicBezTo>
                        <a:cubicBezTo>
                          <a:pt x="36" y="68"/>
                          <a:pt x="25" y="67"/>
                          <a:pt x="19" y="67"/>
                        </a:cubicBezTo>
                        <a:cubicBezTo>
                          <a:pt x="0" y="64"/>
                          <a:pt x="5" y="10"/>
                          <a:pt x="6" y="4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11" y="2"/>
                          <a:pt x="11" y="2"/>
                          <a:pt x="11" y="2"/>
                        </a:cubicBezTo>
                        <a:cubicBezTo>
                          <a:pt x="20" y="2"/>
                          <a:pt x="43" y="0"/>
                          <a:pt x="62" y="0"/>
                        </a:cubicBezTo>
                        <a:cubicBezTo>
                          <a:pt x="76" y="0"/>
                          <a:pt x="85" y="1"/>
                          <a:pt x="89" y="3"/>
                        </a:cubicBezTo>
                        <a:cubicBezTo>
                          <a:pt x="102" y="10"/>
                          <a:pt x="95" y="60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7"/>
                          <a:pt x="93" y="67"/>
                          <a:pt x="93" y="67"/>
                        </a:cubicBezTo>
                        <a:cubicBezTo>
                          <a:pt x="93" y="67"/>
                          <a:pt x="72" y="68"/>
                          <a:pt x="53" y="68"/>
                        </a:cubicBezTo>
                        <a:close/>
                        <a:moveTo>
                          <a:pt x="9" y="6"/>
                        </a:moveTo>
                        <a:cubicBezTo>
                          <a:pt x="7" y="22"/>
                          <a:pt x="6" y="62"/>
                          <a:pt x="19" y="64"/>
                        </a:cubicBezTo>
                        <a:cubicBezTo>
                          <a:pt x="25" y="64"/>
                          <a:pt x="37" y="65"/>
                          <a:pt x="53" y="65"/>
                        </a:cubicBezTo>
                        <a:cubicBezTo>
                          <a:pt x="70" y="65"/>
                          <a:pt x="87" y="64"/>
                          <a:pt x="91" y="64"/>
                        </a:cubicBezTo>
                        <a:cubicBezTo>
                          <a:pt x="93" y="48"/>
                          <a:pt x="96" y="10"/>
                          <a:pt x="88" y="6"/>
                        </a:cubicBezTo>
                        <a:cubicBezTo>
                          <a:pt x="85" y="4"/>
                          <a:pt x="79" y="3"/>
                          <a:pt x="62" y="3"/>
                        </a:cubicBezTo>
                        <a:cubicBezTo>
                          <a:pt x="43" y="3"/>
                          <a:pt x="20" y="5"/>
                          <a:pt x="12" y="5"/>
                        </a:cubicBezTo>
                        <a:lnTo>
                          <a:pt x="9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1" name="iṣ1îḍé"/>
                  <p:cNvSpPr/>
                  <p:nvPr/>
                </p:nvSpPr>
                <p:spPr bwMode="auto">
                  <a:xfrm>
                    <a:off x="5242846" y="3164641"/>
                    <a:ext cx="312550" cy="123751"/>
                  </a:xfrm>
                  <a:custGeom>
                    <a:avLst/>
                    <a:gdLst>
                      <a:gd name="T0" fmla="*/ 46 w 83"/>
                      <a:gd name="T1" fmla="*/ 33 h 33"/>
                      <a:gd name="T2" fmla="*/ 44 w 83"/>
                      <a:gd name="T3" fmla="*/ 32 h 33"/>
                      <a:gd name="T4" fmla="*/ 0 w 83"/>
                      <a:gd name="T5" fmla="*/ 2 h 33"/>
                      <a:gd name="T6" fmla="*/ 2 w 83"/>
                      <a:gd name="T7" fmla="*/ 0 h 33"/>
                      <a:gd name="T8" fmla="*/ 45 w 83"/>
                      <a:gd name="T9" fmla="*/ 30 h 33"/>
                      <a:gd name="T10" fmla="*/ 81 w 83"/>
                      <a:gd name="T11" fmla="*/ 0 h 33"/>
                      <a:gd name="T12" fmla="*/ 83 w 83"/>
                      <a:gd name="T13" fmla="*/ 2 h 33"/>
                      <a:gd name="T14" fmla="*/ 46 w 83"/>
                      <a:gd name="T15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3" h="33">
                        <a:moveTo>
                          <a:pt x="46" y="33"/>
                        </a:moveTo>
                        <a:cubicBezTo>
                          <a:pt x="45" y="33"/>
                          <a:pt x="45" y="33"/>
                          <a:pt x="44" y="32"/>
                        </a:cubicBezTo>
                        <a:cubicBezTo>
                          <a:pt x="36" y="29"/>
                          <a:pt x="2" y="3"/>
                          <a:pt x="0" y="2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37" y="26"/>
                          <a:pt x="45" y="30"/>
                        </a:cubicBezTo>
                        <a:cubicBezTo>
                          <a:pt x="50" y="32"/>
                          <a:pt x="69" y="14"/>
                          <a:pt x="81" y="0"/>
                        </a:cubicBezTo>
                        <a:cubicBezTo>
                          <a:pt x="83" y="2"/>
                          <a:pt x="83" y="2"/>
                          <a:pt x="83" y="2"/>
                        </a:cubicBezTo>
                        <a:cubicBezTo>
                          <a:pt x="79" y="8"/>
                          <a:pt x="56" y="33"/>
                          <a:pt x="46" y="3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2" name="ïṡḻïḓe"/>
                  <p:cNvSpPr/>
                  <p:nvPr/>
                </p:nvSpPr>
                <p:spPr bwMode="auto">
                  <a:xfrm>
                    <a:off x="5100057" y="3220170"/>
                    <a:ext cx="9360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3" name="iṥḻïďê"/>
                  <p:cNvSpPr/>
                  <p:nvPr/>
                </p:nvSpPr>
                <p:spPr bwMode="auto">
                  <a:xfrm>
                    <a:off x="5111163" y="3332815"/>
                    <a:ext cx="9836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4" name="íṣ1íďé"/>
                  <p:cNvSpPr/>
                  <p:nvPr/>
                </p:nvSpPr>
                <p:spPr bwMode="auto">
                  <a:xfrm>
                    <a:off x="5057221" y="3277286"/>
                    <a:ext cx="136443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51" name="íśļíḋé"/>
                <p:cNvGrpSpPr/>
                <p:nvPr/>
              </p:nvGrpSpPr>
              <p:grpSpPr>
                <a:xfrm>
                  <a:off x="3859160" y="4537310"/>
                  <a:ext cx="325243" cy="337935"/>
                  <a:chOff x="5125442" y="3615221"/>
                  <a:chExt cx="325243" cy="337935"/>
                </a:xfrm>
              </p:grpSpPr>
              <p:sp>
                <p:nvSpPr>
                  <p:cNvPr id="56" name="îş1iḋê"/>
                  <p:cNvSpPr/>
                  <p:nvPr/>
                </p:nvSpPr>
                <p:spPr bwMode="auto">
                  <a:xfrm>
                    <a:off x="5204769" y="3615221"/>
                    <a:ext cx="166588" cy="165001"/>
                  </a:xfrm>
                  <a:custGeom>
                    <a:avLst/>
                    <a:gdLst>
                      <a:gd name="T0" fmla="*/ 22 w 44"/>
                      <a:gd name="T1" fmla="*/ 44 h 44"/>
                      <a:gd name="T2" fmla="*/ 0 w 44"/>
                      <a:gd name="T3" fmla="*/ 22 h 44"/>
                      <a:gd name="T4" fmla="*/ 22 w 44"/>
                      <a:gd name="T5" fmla="*/ 0 h 44"/>
                      <a:gd name="T6" fmla="*/ 44 w 44"/>
                      <a:gd name="T7" fmla="*/ 22 h 44"/>
                      <a:gd name="T8" fmla="*/ 22 w 44"/>
                      <a:gd name="T9" fmla="*/ 44 h 44"/>
                      <a:gd name="T10" fmla="*/ 22 w 44"/>
                      <a:gd name="T11" fmla="*/ 3 h 44"/>
                      <a:gd name="T12" fmla="*/ 3 w 44"/>
                      <a:gd name="T13" fmla="*/ 22 h 44"/>
                      <a:gd name="T14" fmla="*/ 22 w 44"/>
                      <a:gd name="T15" fmla="*/ 41 h 44"/>
                      <a:gd name="T16" fmla="*/ 41 w 44"/>
                      <a:gd name="T17" fmla="*/ 22 h 44"/>
                      <a:gd name="T18" fmla="*/ 22 w 44"/>
                      <a:gd name="T19" fmla="*/ 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" h="44">
                        <a:moveTo>
                          <a:pt x="22" y="44"/>
                        </a:moveTo>
                        <a:cubicBezTo>
                          <a:pt x="10" y="44"/>
                          <a:pt x="0" y="34"/>
                          <a:pt x="0" y="22"/>
                        </a:cubicBezTo>
                        <a:cubicBezTo>
                          <a:pt x="0" y="10"/>
                          <a:pt x="10" y="0"/>
                          <a:pt x="22" y="0"/>
                        </a:cubicBezTo>
                        <a:cubicBezTo>
                          <a:pt x="34" y="0"/>
                          <a:pt x="44" y="10"/>
                          <a:pt x="44" y="22"/>
                        </a:cubicBezTo>
                        <a:cubicBezTo>
                          <a:pt x="44" y="34"/>
                          <a:pt x="34" y="44"/>
                          <a:pt x="22" y="44"/>
                        </a:cubicBezTo>
                        <a:close/>
                        <a:moveTo>
                          <a:pt x="22" y="3"/>
                        </a:moveTo>
                        <a:cubicBezTo>
                          <a:pt x="11" y="3"/>
                          <a:pt x="3" y="12"/>
                          <a:pt x="3" y="22"/>
                        </a:cubicBezTo>
                        <a:cubicBezTo>
                          <a:pt x="3" y="33"/>
                          <a:pt x="11" y="41"/>
                          <a:pt x="22" y="41"/>
                        </a:cubicBezTo>
                        <a:cubicBezTo>
                          <a:pt x="32" y="41"/>
                          <a:pt x="41" y="33"/>
                          <a:pt x="41" y="22"/>
                        </a:cubicBezTo>
                        <a:cubicBezTo>
                          <a:pt x="41" y="12"/>
                          <a:pt x="32" y="3"/>
                          <a:pt x="22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7" name="ï$ḻidê"/>
                  <p:cNvSpPr/>
                  <p:nvPr/>
                </p:nvSpPr>
                <p:spPr bwMode="auto">
                  <a:xfrm>
                    <a:off x="5125442" y="3783394"/>
                    <a:ext cx="325243" cy="169760"/>
                  </a:xfrm>
                  <a:custGeom>
                    <a:avLst/>
                    <a:gdLst>
                      <a:gd name="T0" fmla="*/ 86 w 86"/>
                      <a:gd name="T1" fmla="*/ 45 h 45"/>
                      <a:gd name="T2" fmla="*/ 0 w 86"/>
                      <a:gd name="T3" fmla="*/ 45 h 45"/>
                      <a:gd name="T4" fmla="*/ 0 w 86"/>
                      <a:gd name="T5" fmla="*/ 44 h 45"/>
                      <a:gd name="T6" fmla="*/ 43 w 86"/>
                      <a:gd name="T7" fmla="*/ 0 h 45"/>
                      <a:gd name="T8" fmla="*/ 86 w 86"/>
                      <a:gd name="T9" fmla="*/ 44 h 45"/>
                      <a:gd name="T10" fmla="*/ 86 w 86"/>
                      <a:gd name="T11" fmla="*/ 45 h 45"/>
                      <a:gd name="T12" fmla="*/ 3 w 86"/>
                      <a:gd name="T13" fmla="*/ 42 h 45"/>
                      <a:gd name="T14" fmla="*/ 83 w 86"/>
                      <a:gd name="T15" fmla="*/ 42 h 45"/>
                      <a:gd name="T16" fmla="*/ 43 w 86"/>
                      <a:gd name="T17" fmla="*/ 3 h 45"/>
                      <a:gd name="T18" fmla="*/ 3 w 86"/>
                      <a:gd name="T19" fmla="*/ 42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45">
                        <a:moveTo>
                          <a:pt x="86" y="45"/>
                        </a:moveTo>
                        <a:cubicBezTo>
                          <a:pt x="0" y="45"/>
                          <a:pt x="0" y="45"/>
                          <a:pt x="0" y="4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4"/>
                        </a:cubicBezTo>
                        <a:lnTo>
                          <a:pt x="86" y="45"/>
                        </a:lnTo>
                        <a:close/>
                        <a:moveTo>
                          <a:pt x="3" y="42"/>
                        </a:moveTo>
                        <a:cubicBezTo>
                          <a:pt x="83" y="42"/>
                          <a:pt x="83" y="42"/>
                          <a:pt x="83" y="42"/>
                        </a:cubicBezTo>
                        <a:cubicBezTo>
                          <a:pt x="82" y="21"/>
                          <a:pt x="64" y="3"/>
                          <a:pt x="43" y="3"/>
                        </a:cubicBezTo>
                        <a:cubicBezTo>
                          <a:pt x="21" y="3"/>
                          <a:pt x="4" y="21"/>
                          <a:pt x="3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8" name="ïŝļîḍe"/>
                  <p:cNvSpPr/>
                  <p:nvPr/>
                </p:nvSpPr>
                <p:spPr bwMode="auto">
                  <a:xfrm>
                    <a:off x="5250779" y="3791327"/>
                    <a:ext cx="71395" cy="49182"/>
                  </a:xfrm>
                  <a:custGeom>
                    <a:avLst/>
                    <a:gdLst>
                      <a:gd name="T0" fmla="*/ 10 w 19"/>
                      <a:gd name="T1" fmla="*/ 13 h 13"/>
                      <a:gd name="T2" fmla="*/ 0 w 19"/>
                      <a:gd name="T3" fmla="*/ 1 h 13"/>
                      <a:gd name="T4" fmla="*/ 3 w 19"/>
                      <a:gd name="T5" fmla="*/ 0 h 13"/>
                      <a:gd name="T6" fmla="*/ 10 w 19"/>
                      <a:gd name="T7" fmla="*/ 10 h 13"/>
                      <a:gd name="T8" fmla="*/ 16 w 19"/>
                      <a:gd name="T9" fmla="*/ 0 h 13"/>
                      <a:gd name="T10" fmla="*/ 19 w 19"/>
                      <a:gd name="T11" fmla="*/ 1 h 13"/>
                      <a:gd name="T12" fmla="*/ 10 w 19"/>
                      <a:gd name="T1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13">
                        <a:moveTo>
                          <a:pt x="10" y="13"/>
                        </a:moveTo>
                        <a:cubicBezTo>
                          <a:pt x="4" y="13"/>
                          <a:pt x="1" y="3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10" y="10"/>
                        </a:cubicBezTo>
                        <a:cubicBezTo>
                          <a:pt x="12" y="10"/>
                          <a:pt x="15" y="4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3"/>
                          <a:pt x="15" y="13"/>
                          <a:pt x="10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9" name="ïṡlïḋè"/>
                  <p:cNvSpPr/>
                  <p:nvPr/>
                </p:nvSpPr>
                <p:spPr bwMode="auto">
                  <a:xfrm>
                    <a:off x="5250779" y="3829405"/>
                    <a:ext cx="79327" cy="123751"/>
                  </a:xfrm>
                  <a:custGeom>
                    <a:avLst/>
                    <a:gdLst>
                      <a:gd name="T0" fmla="*/ 21 w 21"/>
                      <a:gd name="T1" fmla="*/ 33 h 33"/>
                      <a:gd name="T2" fmla="*/ 0 w 21"/>
                      <a:gd name="T3" fmla="*/ 33 h 33"/>
                      <a:gd name="T4" fmla="*/ 0 w 21"/>
                      <a:gd name="T5" fmla="*/ 32 h 33"/>
                      <a:gd name="T6" fmla="*/ 10 w 21"/>
                      <a:gd name="T7" fmla="*/ 0 h 33"/>
                      <a:gd name="T8" fmla="*/ 21 w 21"/>
                      <a:gd name="T9" fmla="*/ 32 h 33"/>
                      <a:gd name="T10" fmla="*/ 21 w 21"/>
                      <a:gd name="T11" fmla="*/ 33 h 33"/>
                      <a:gd name="T12" fmla="*/ 3 w 21"/>
                      <a:gd name="T13" fmla="*/ 30 h 33"/>
                      <a:gd name="T14" fmla="*/ 17 w 21"/>
                      <a:gd name="T15" fmla="*/ 30 h 33"/>
                      <a:gd name="T16" fmla="*/ 10 w 21"/>
                      <a:gd name="T17" fmla="*/ 3 h 33"/>
                      <a:gd name="T18" fmla="*/ 3 w 21"/>
                      <a:gd name="T19" fmla="*/ 3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" h="33">
                        <a:moveTo>
                          <a:pt x="21" y="33"/>
                        </a:move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" y="22"/>
                          <a:pt x="3" y="0"/>
                          <a:pt x="10" y="0"/>
                        </a:cubicBezTo>
                        <a:cubicBezTo>
                          <a:pt x="17" y="0"/>
                          <a:pt x="20" y="22"/>
                          <a:pt x="21" y="32"/>
                        </a:cubicBezTo>
                        <a:lnTo>
                          <a:pt x="21" y="33"/>
                        </a:lnTo>
                        <a:close/>
                        <a:moveTo>
                          <a:pt x="3" y="30"/>
                        </a:moveTo>
                        <a:cubicBezTo>
                          <a:pt x="17" y="30"/>
                          <a:pt x="17" y="30"/>
                          <a:pt x="17" y="30"/>
                        </a:cubicBezTo>
                        <a:cubicBezTo>
                          <a:pt x="16" y="15"/>
                          <a:pt x="12" y="3"/>
                          <a:pt x="10" y="3"/>
                        </a:cubicBezTo>
                        <a:cubicBezTo>
                          <a:pt x="7" y="3"/>
                          <a:pt x="4" y="15"/>
                          <a:pt x="3" y="3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grpSp>
              <p:nvGrpSpPr>
                <p:cNvPr id="52" name="iṩ1îḍé"/>
                <p:cNvGrpSpPr/>
                <p:nvPr/>
              </p:nvGrpSpPr>
              <p:grpSpPr>
                <a:xfrm>
                  <a:off x="1682532" y="3174341"/>
                  <a:ext cx="214184" cy="315721"/>
                  <a:chOff x="5303135" y="5279509"/>
                  <a:chExt cx="214184" cy="315721"/>
                </a:xfrm>
              </p:grpSpPr>
              <p:sp>
                <p:nvSpPr>
                  <p:cNvPr id="53" name="iśľiďé"/>
                  <p:cNvSpPr/>
                  <p:nvPr/>
                </p:nvSpPr>
                <p:spPr bwMode="auto">
                  <a:xfrm>
                    <a:off x="5303135" y="5323932"/>
                    <a:ext cx="214184" cy="236395"/>
                  </a:xfrm>
                  <a:custGeom>
                    <a:avLst/>
                    <a:gdLst>
                      <a:gd name="T0" fmla="*/ 34 w 57"/>
                      <a:gd name="T1" fmla="*/ 63 h 63"/>
                      <a:gd name="T2" fmla="*/ 5 w 57"/>
                      <a:gd name="T3" fmla="*/ 54 h 63"/>
                      <a:gd name="T4" fmla="*/ 5 w 57"/>
                      <a:gd name="T5" fmla="*/ 54 h 63"/>
                      <a:gd name="T6" fmla="*/ 7 w 57"/>
                      <a:gd name="T7" fmla="*/ 45 h 63"/>
                      <a:gd name="T8" fmla="*/ 9 w 57"/>
                      <a:gd name="T9" fmla="*/ 44 h 63"/>
                      <a:gd name="T10" fmla="*/ 12 w 57"/>
                      <a:gd name="T11" fmla="*/ 44 h 63"/>
                      <a:gd name="T12" fmla="*/ 22 w 57"/>
                      <a:gd name="T13" fmla="*/ 44 h 63"/>
                      <a:gd name="T14" fmla="*/ 32 w 57"/>
                      <a:gd name="T15" fmla="*/ 43 h 63"/>
                      <a:gd name="T16" fmla="*/ 24 w 57"/>
                      <a:gd name="T17" fmla="*/ 40 h 63"/>
                      <a:gd name="T18" fmla="*/ 16 w 57"/>
                      <a:gd name="T19" fmla="*/ 38 h 63"/>
                      <a:gd name="T20" fmla="*/ 0 w 57"/>
                      <a:gd name="T21" fmla="*/ 18 h 63"/>
                      <a:gd name="T22" fmla="*/ 22 w 57"/>
                      <a:gd name="T23" fmla="*/ 0 h 63"/>
                      <a:gd name="T24" fmla="*/ 50 w 57"/>
                      <a:gd name="T25" fmla="*/ 9 h 63"/>
                      <a:gd name="T26" fmla="*/ 50 w 57"/>
                      <a:gd name="T27" fmla="*/ 10 h 63"/>
                      <a:gd name="T28" fmla="*/ 50 w 57"/>
                      <a:gd name="T29" fmla="*/ 23 h 63"/>
                      <a:gd name="T30" fmla="*/ 47 w 57"/>
                      <a:gd name="T31" fmla="*/ 23 h 63"/>
                      <a:gd name="T32" fmla="*/ 47 w 57"/>
                      <a:gd name="T33" fmla="*/ 23 h 63"/>
                      <a:gd name="T34" fmla="*/ 27 w 57"/>
                      <a:gd name="T35" fmla="*/ 16 h 63"/>
                      <a:gd name="T36" fmla="*/ 24 w 57"/>
                      <a:gd name="T37" fmla="*/ 19 h 63"/>
                      <a:gd name="T38" fmla="*/ 33 w 57"/>
                      <a:gd name="T39" fmla="*/ 23 h 63"/>
                      <a:gd name="T40" fmla="*/ 38 w 57"/>
                      <a:gd name="T41" fmla="*/ 24 h 63"/>
                      <a:gd name="T42" fmla="*/ 57 w 57"/>
                      <a:gd name="T43" fmla="*/ 44 h 63"/>
                      <a:gd name="T44" fmla="*/ 34 w 57"/>
                      <a:gd name="T45" fmla="*/ 63 h 63"/>
                      <a:gd name="T46" fmla="*/ 8 w 57"/>
                      <a:gd name="T47" fmla="*/ 53 h 63"/>
                      <a:gd name="T48" fmla="*/ 34 w 57"/>
                      <a:gd name="T49" fmla="*/ 60 h 63"/>
                      <a:gd name="T50" fmla="*/ 54 w 57"/>
                      <a:gd name="T51" fmla="*/ 44 h 63"/>
                      <a:gd name="T52" fmla="*/ 37 w 57"/>
                      <a:gd name="T53" fmla="*/ 27 h 63"/>
                      <a:gd name="T54" fmla="*/ 32 w 57"/>
                      <a:gd name="T55" fmla="*/ 26 h 63"/>
                      <a:gd name="T56" fmla="*/ 21 w 57"/>
                      <a:gd name="T57" fmla="*/ 19 h 63"/>
                      <a:gd name="T58" fmla="*/ 27 w 57"/>
                      <a:gd name="T59" fmla="*/ 13 h 63"/>
                      <a:gd name="T60" fmla="*/ 47 w 57"/>
                      <a:gd name="T61" fmla="*/ 19 h 63"/>
                      <a:gd name="T62" fmla="*/ 47 w 57"/>
                      <a:gd name="T63" fmla="*/ 10 h 63"/>
                      <a:gd name="T64" fmla="*/ 22 w 57"/>
                      <a:gd name="T65" fmla="*/ 3 h 63"/>
                      <a:gd name="T66" fmla="*/ 3 w 57"/>
                      <a:gd name="T67" fmla="*/ 18 h 63"/>
                      <a:gd name="T68" fmla="*/ 17 w 57"/>
                      <a:gd name="T69" fmla="*/ 35 h 63"/>
                      <a:gd name="T70" fmla="*/ 25 w 57"/>
                      <a:gd name="T71" fmla="*/ 37 h 63"/>
                      <a:gd name="T72" fmla="*/ 35 w 57"/>
                      <a:gd name="T73" fmla="*/ 43 h 63"/>
                      <a:gd name="T74" fmla="*/ 22 w 57"/>
                      <a:gd name="T75" fmla="*/ 47 h 63"/>
                      <a:gd name="T76" fmla="*/ 11 w 57"/>
                      <a:gd name="T77" fmla="*/ 47 h 63"/>
                      <a:gd name="T78" fmla="*/ 9 w 57"/>
                      <a:gd name="T79" fmla="*/ 47 h 63"/>
                      <a:gd name="T80" fmla="*/ 8 w 57"/>
                      <a:gd name="T81" fmla="*/ 53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57" h="63">
                        <a:moveTo>
                          <a:pt x="34" y="63"/>
                        </a:moveTo>
                        <a:cubicBezTo>
                          <a:pt x="26" y="63"/>
                          <a:pt x="9" y="59"/>
                          <a:pt x="5" y="54"/>
                        </a:cubicBezTo>
                        <a:cubicBezTo>
                          <a:pt x="5" y="54"/>
                          <a:pt x="5" y="54"/>
                          <a:pt x="5" y="54"/>
                        </a:cubicBezTo>
                        <a:cubicBezTo>
                          <a:pt x="5" y="52"/>
                          <a:pt x="5" y="47"/>
                          <a:pt x="7" y="45"/>
                        </a:cubicBezTo>
                        <a:cubicBezTo>
                          <a:pt x="7" y="44"/>
                          <a:pt x="8" y="44"/>
                          <a:pt x="9" y="44"/>
                        </a:cubicBezTo>
                        <a:cubicBezTo>
                          <a:pt x="10" y="44"/>
                          <a:pt x="10" y="44"/>
                          <a:pt x="12" y="44"/>
                        </a:cubicBezTo>
                        <a:cubicBezTo>
                          <a:pt x="14" y="44"/>
                          <a:pt x="18" y="44"/>
                          <a:pt x="22" y="44"/>
                        </a:cubicBezTo>
                        <a:cubicBezTo>
                          <a:pt x="29" y="44"/>
                          <a:pt x="31" y="43"/>
                          <a:pt x="32" y="43"/>
                        </a:cubicBezTo>
                        <a:cubicBezTo>
                          <a:pt x="31" y="42"/>
                          <a:pt x="27" y="41"/>
                          <a:pt x="24" y="40"/>
                        </a:cubicBezTo>
                        <a:cubicBezTo>
                          <a:pt x="22" y="39"/>
                          <a:pt x="19" y="39"/>
                          <a:pt x="16" y="38"/>
                        </a:cubicBezTo>
                        <a:cubicBezTo>
                          <a:pt x="5" y="34"/>
                          <a:pt x="0" y="27"/>
                          <a:pt x="0" y="18"/>
                        </a:cubicBezTo>
                        <a:cubicBezTo>
                          <a:pt x="0" y="5"/>
                          <a:pt x="13" y="0"/>
                          <a:pt x="22" y="0"/>
                        </a:cubicBezTo>
                        <a:cubicBezTo>
                          <a:pt x="29" y="0"/>
                          <a:pt x="47" y="3"/>
                          <a:pt x="50" y="9"/>
                        </a:cubicBezTo>
                        <a:cubicBezTo>
                          <a:pt x="50" y="10"/>
                          <a:pt x="50" y="10"/>
                          <a:pt x="50" y="10"/>
                        </a:cubicBezTo>
                        <a:cubicBezTo>
                          <a:pt x="50" y="23"/>
                          <a:pt x="50" y="23"/>
                          <a:pt x="50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0"/>
                          <a:pt x="34" y="16"/>
                          <a:pt x="27" y="16"/>
                        </a:cubicBezTo>
                        <a:cubicBezTo>
                          <a:pt x="26" y="16"/>
                          <a:pt x="24" y="16"/>
                          <a:pt x="24" y="19"/>
                        </a:cubicBezTo>
                        <a:cubicBezTo>
                          <a:pt x="24" y="20"/>
                          <a:pt x="29" y="22"/>
                          <a:pt x="33" y="23"/>
                        </a:cubicBezTo>
                        <a:cubicBezTo>
                          <a:pt x="35" y="23"/>
                          <a:pt x="36" y="24"/>
                          <a:pt x="38" y="24"/>
                        </a:cubicBezTo>
                        <a:cubicBezTo>
                          <a:pt x="46" y="27"/>
                          <a:pt x="57" y="31"/>
                          <a:pt x="57" y="44"/>
                        </a:cubicBezTo>
                        <a:cubicBezTo>
                          <a:pt x="57" y="57"/>
                          <a:pt x="45" y="63"/>
                          <a:pt x="34" y="63"/>
                        </a:cubicBezTo>
                        <a:close/>
                        <a:moveTo>
                          <a:pt x="8" y="53"/>
                        </a:moveTo>
                        <a:cubicBezTo>
                          <a:pt x="11" y="56"/>
                          <a:pt x="26" y="60"/>
                          <a:pt x="34" y="60"/>
                        </a:cubicBezTo>
                        <a:cubicBezTo>
                          <a:pt x="44" y="60"/>
                          <a:pt x="54" y="55"/>
                          <a:pt x="54" y="44"/>
                        </a:cubicBezTo>
                        <a:cubicBezTo>
                          <a:pt x="54" y="33"/>
                          <a:pt x="45" y="30"/>
                          <a:pt x="37" y="27"/>
                        </a:cubicBezTo>
                        <a:cubicBezTo>
                          <a:pt x="35" y="27"/>
                          <a:pt x="34" y="26"/>
                          <a:pt x="32" y="26"/>
                        </a:cubicBezTo>
                        <a:cubicBezTo>
                          <a:pt x="26" y="24"/>
                          <a:pt x="21" y="22"/>
                          <a:pt x="21" y="19"/>
                        </a:cubicBezTo>
                        <a:cubicBezTo>
                          <a:pt x="21" y="15"/>
                          <a:pt x="24" y="13"/>
                          <a:pt x="27" y="13"/>
                        </a:cubicBezTo>
                        <a:cubicBezTo>
                          <a:pt x="31" y="13"/>
                          <a:pt x="42" y="15"/>
                          <a:pt x="47" y="19"/>
                        </a:cubicBezTo>
                        <a:cubicBezTo>
                          <a:pt x="47" y="10"/>
                          <a:pt x="47" y="10"/>
                          <a:pt x="47" y="10"/>
                        </a:cubicBezTo>
                        <a:cubicBezTo>
                          <a:pt x="45" y="7"/>
                          <a:pt x="30" y="3"/>
                          <a:pt x="22" y="3"/>
                        </a:cubicBezTo>
                        <a:cubicBezTo>
                          <a:pt x="14" y="3"/>
                          <a:pt x="3" y="7"/>
                          <a:pt x="3" y="18"/>
                        </a:cubicBezTo>
                        <a:cubicBezTo>
                          <a:pt x="3" y="26"/>
                          <a:pt x="7" y="32"/>
                          <a:pt x="17" y="35"/>
                        </a:cubicBezTo>
                        <a:cubicBezTo>
                          <a:pt x="20" y="36"/>
                          <a:pt x="23" y="37"/>
                          <a:pt x="25" y="37"/>
                        </a:cubicBezTo>
                        <a:cubicBezTo>
                          <a:pt x="31" y="39"/>
                          <a:pt x="35" y="40"/>
                          <a:pt x="35" y="43"/>
                        </a:cubicBezTo>
                        <a:cubicBezTo>
                          <a:pt x="35" y="46"/>
                          <a:pt x="32" y="47"/>
                          <a:pt x="22" y="47"/>
                        </a:cubicBezTo>
                        <a:cubicBezTo>
                          <a:pt x="18" y="47"/>
                          <a:pt x="14" y="47"/>
                          <a:pt x="11" y="47"/>
                        </a:cubicBezTo>
                        <a:cubicBezTo>
                          <a:pt x="10" y="47"/>
                          <a:pt x="10" y="47"/>
                          <a:pt x="9" y="47"/>
                        </a:cubicBezTo>
                        <a:cubicBezTo>
                          <a:pt x="8" y="48"/>
                          <a:pt x="8" y="51"/>
                          <a:pt x="8" y="5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4" name="iṣḷídè"/>
                  <p:cNvSpPr/>
                  <p:nvPr/>
                </p:nvSpPr>
                <p:spPr bwMode="auto">
                  <a:xfrm>
                    <a:off x="5371357" y="5279509"/>
                    <a:ext cx="82500" cy="60288"/>
                  </a:xfrm>
                  <a:custGeom>
                    <a:avLst/>
                    <a:gdLst>
                      <a:gd name="T0" fmla="*/ 45 w 52"/>
                      <a:gd name="T1" fmla="*/ 38 h 38"/>
                      <a:gd name="T2" fmla="*/ 38 w 52"/>
                      <a:gd name="T3" fmla="*/ 35 h 38"/>
                      <a:gd name="T4" fmla="*/ 42 w 52"/>
                      <a:gd name="T5" fmla="*/ 14 h 38"/>
                      <a:gd name="T6" fmla="*/ 7 w 52"/>
                      <a:gd name="T7" fmla="*/ 9 h 38"/>
                      <a:gd name="T8" fmla="*/ 12 w 52"/>
                      <a:gd name="T9" fmla="*/ 31 h 38"/>
                      <a:gd name="T10" fmla="*/ 4 w 52"/>
                      <a:gd name="T11" fmla="*/ 31 h 38"/>
                      <a:gd name="T12" fmla="*/ 0 w 52"/>
                      <a:gd name="T13" fmla="*/ 0 h 38"/>
                      <a:gd name="T14" fmla="*/ 52 w 52"/>
                      <a:gd name="T15" fmla="*/ 9 h 38"/>
                      <a:gd name="T16" fmla="*/ 45 w 52"/>
                      <a:gd name="T17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2" h="38">
                        <a:moveTo>
                          <a:pt x="45" y="38"/>
                        </a:moveTo>
                        <a:lnTo>
                          <a:pt x="38" y="35"/>
                        </a:lnTo>
                        <a:lnTo>
                          <a:pt x="42" y="14"/>
                        </a:lnTo>
                        <a:lnTo>
                          <a:pt x="7" y="9"/>
                        </a:lnTo>
                        <a:lnTo>
                          <a:pt x="12" y="31"/>
                        </a:lnTo>
                        <a:lnTo>
                          <a:pt x="4" y="31"/>
                        </a:lnTo>
                        <a:lnTo>
                          <a:pt x="0" y="0"/>
                        </a:lnTo>
                        <a:lnTo>
                          <a:pt x="52" y="9"/>
                        </a:lnTo>
                        <a:lnTo>
                          <a:pt x="4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5" name="îṧ1iďé"/>
                  <p:cNvSpPr/>
                  <p:nvPr/>
                </p:nvSpPr>
                <p:spPr bwMode="auto">
                  <a:xfrm>
                    <a:off x="5377703" y="5549221"/>
                    <a:ext cx="84087" cy="46009"/>
                  </a:xfrm>
                  <a:custGeom>
                    <a:avLst/>
                    <a:gdLst>
                      <a:gd name="T0" fmla="*/ 53 w 53"/>
                      <a:gd name="T1" fmla="*/ 29 h 29"/>
                      <a:gd name="T2" fmla="*/ 0 w 53"/>
                      <a:gd name="T3" fmla="*/ 29 h 29"/>
                      <a:gd name="T4" fmla="*/ 0 w 53"/>
                      <a:gd name="T5" fmla="*/ 0 h 29"/>
                      <a:gd name="T6" fmla="*/ 8 w 53"/>
                      <a:gd name="T7" fmla="*/ 0 h 29"/>
                      <a:gd name="T8" fmla="*/ 8 w 53"/>
                      <a:gd name="T9" fmla="*/ 22 h 29"/>
                      <a:gd name="T10" fmla="*/ 43 w 53"/>
                      <a:gd name="T11" fmla="*/ 22 h 29"/>
                      <a:gd name="T12" fmla="*/ 38 w 53"/>
                      <a:gd name="T13" fmla="*/ 5 h 29"/>
                      <a:gd name="T14" fmla="*/ 46 w 53"/>
                      <a:gd name="T15" fmla="*/ 3 h 29"/>
                      <a:gd name="T16" fmla="*/ 53 w 53"/>
                      <a:gd name="T17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" h="29">
                        <a:moveTo>
                          <a:pt x="53" y="29"/>
                        </a:moveTo>
                        <a:lnTo>
                          <a:pt x="0" y="29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8" y="22"/>
                        </a:lnTo>
                        <a:lnTo>
                          <a:pt x="43" y="22"/>
                        </a:lnTo>
                        <a:lnTo>
                          <a:pt x="38" y="5"/>
                        </a:lnTo>
                        <a:lnTo>
                          <a:pt x="46" y="3"/>
                        </a:lnTo>
                        <a:lnTo>
                          <a:pt x="53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</p:grpSp>
          <p:grpSp>
            <p:nvGrpSpPr>
              <p:cNvPr id="29" name="íṡlíḋê"/>
              <p:cNvGrpSpPr/>
              <p:nvPr/>
            </p:nvGrpSpPr>
            <p:grpSpPr>
              <a:xfrm>
                <a:off x="1811797" y="1791124"/>
                <a:ext cx="2339288" cy="3761336"/>
                <a:chOff x="8253415" y="755650"/>
                <a:chExt cx="1125538" cy="1809750"/>
              </a:xfrm>
            </p:grpSpPr>
            <p:sp>
              <p:nvSpPr>
                <p:cNvPr id="30" name="iSľïde"/>
                <p:cNvSpPr/>
                <p:nvPr/>
              </p:nvSpPr>
              <p:spPr bwMode="auto">
                <a:xfrm>
                  <a:off x="8253415" y="755650"/>
                  <a:ext cx="1125538" cy="1350963"/>
                </a:xfrm>
                <a:custGeom>
                  <a:avLst/>
                  <a:gdLst>
                    <a:gd name="T0" fmla="*/ 212 w 423"/>
                    <a:gd name="T1" fmla="*/ 0 h 508"/>
                    <a:gd name="T2" fmla="*/ 0 w 423"/>
                    <a:gd name="T3" fmla="*/ 212 h 508"/>
                    <a:gd name="T4" fmla="*/ 58 w 423"/>
                    <a:gd name="T5" fmla="*/ 360 h 508"/>
                    <a:gd name="T6" fmla="*/ 122 w 423"/>
                    <a:gd name="T7" fmla="*/ 508 h 508"/>
                    <a:gd name="T8" fmla="*/ 212 w 423"/>
                    <a:gd name="T9" fmla="*/ 508 h 508"/>
                    <a:gd name="T10" fmla="*/ 302 w 423"/>
                    <a:gd name="T11" fmla="*/ 508 h 508"/>
                    <a:gd name="T12" fmla="*/ 366 w 423"/>
                    <a:gd name="T13" fmla="*/ 360 h 508"/>
                    <a:gd name="T14" fmla="*/ 423 w 423"/>
                    <a:gd name="T15" fmla="*/ 213 h 508"/>
                    <a:gd name="T16" fmla="*/ 212 w 423"/>
                    <a:gd name="T1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3" h="508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268"/>
                        <a:pt x="29" y="316"/>
                        <a:pt x="58" y="360"/>
                      </a:cubicBezTo>
                      <a:cubicBezTo>
                        <a:pt x="122" y="456"/>
                        <a:pt x="85" y="508"/>
                        <a:pt x="122" y="508"/>
                      </a:cubicBezTo>
                      <a:cubicBezTo>
                        <a:pt x="212" y="508"/>
                        <a:pt x="212" y="508"/>
                        <a:pt x="212" y="508"/>
                      </a:cubicBezTo>
                      <a:cubicBezTo>
                        <a:pt x="302" y="508"/>
                        <a:pt x="302" y="508"/>
                        <a:pt x="302" y="508"/>
                      </a:cubicBezTo>
                      <a:cubicBezTo>
                        <a:pt x="339" y="508"/>
                        <a:pt x="302" y="456"/>
                        <a:pt x="366" y="360"/>
                      </a:cubicBezTo>
                      <a:cubicBezTo>
                        <a:pt x="395" y="316"/>
                        <a:pt x="423" y="269"/>
                        <a:pt x="423" y="213"/>
                      </a:cubicBezTo>
                      <a:cubicBezTo>
                        <a:pt x="423" y="97"/>
                        <a:pt x="329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FCC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sp>
              <p:nvSpPr>
                <p:cNvPr id="31" name="íṧlïḍè"/>
                <p:cNvSpPr/>
                <p:nvPr/>
              </p:nvSpPr>
              <p:spPr bwMode="auto">
                <a:xfrm>
                  <a:off x="8494715" y="949325"/>
                  <a:ext cx="884238" cy="1157288"/>
                </a:xfrm>
                <a:custGeom>
                  <a:avLst/>
                  <a:gdLst>
                    <a:gd name="T0" fmla="*/ 279 w 332"/>
                    <a:gd name="T1" fmla="*/ 0 h 435"/>
                    <a:gd name="T2" fmla="*/ 279 w 332"/>
                    <a:gd name="T3" fmla="*/ 9 h 435"/>
                    <a:gd name="T4" fmla="*/ 0 w 332"/>
                    <a:gd name="T5" fmla="*/ 355 h 435"/>
                    <a:gd name="T6" fmla="*/ 31 w 332"/>
                    <a:gd name="T7" fmla="*/ 435 h 435"/>
                    <a:gd name="T8" fmla="*/ 121 w 332"/>
                    <a:gd name="T9" fmla="*/ 435 h 435"/>
                    <a:gd name="T10" fmla="*/ 211 w 332"/>
                    <a:gd name="T11" fmla="*/ 435 h 435"/>
                    <a:gd name="T12" fmla="*/ 275 w 332"/>
                    <a:gd name="T13" fmla="*/ 287 h 435"/>
                    <a:gd name="T14" fmla="*/ 332 w 332"/>
                    <a:gd name="T15" fmla="*/ 140 h 435"/>
                    <a:gd name="T16" fmla="*/ 279 w 332"/>
                    <a:gd name="T17" fmla="*/ 0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2" h="435">
                      <a:moveTo>
                        <a:pt x="279" y="0"/>
                      </a:moveTo>
                      <a:cubicBezTo>
                        <a:pt x="279" y="3"/>
                        <a:pt x="279" y="6"/>
                        <a:pt x="279" y="9"/>
                      </a:cubicBezTo>
                      <a:cubicBezTo>
                        <a:pt x="279" y="179"/>
                        <a:pt x="160" y="321"/>
                        <a:pt x="0" y="355"/>
                      </a:cubicBezTo>
                      <a:cubicBezTo>
                        <a:pt x="16" y="407"/>
                        <a:pt x="5" y="435"/>
                        <a:pt x="31" y="435"/>
                      </a:cubicBezTo>
                      <a:cubicBezTo>
                        <a:pt x="121" y="435"/>
                        <a:pt x="121" y="435"/>
                        <a:pt x="121" y="435"/>
                      </a:cubicBezTo>
                      <a:cubicBezTo>
                        <a:pt x="211" y="435"/>
                        <a:pt x="211" y="435"/>
                        <a:pt x="211" y="435"/>
                      </a:cubicBezTo>
                      <a:cubicBezTo>
                        <a:pt x="248" y="435"/>
                        <a:pt x="211" y="383"/>
                        <a:pt x="275" y="287"/>
                      </a:cubicBezTo>
                      <a:cubicBezTo>
                        <a:pt x="304" y="243"/>
                        <a:pt x="332" y="196"/>
                        <a:pt x="332" y="140"/>
                      </a:cubicBezTo>
                      <a:cubicBezTo>
                        <a:pt x="332" y="87"/>
                        <a:pt x="312" y="37"/>
                        <a:pt x="279" y="0"/>
                      </a:cubicBezTo>
                      <a:close/>
                    </a:path>
                  </a:pathLst>
                </a:custGeom>
                <a:solidFill>
                  <a:srgbClr val="FBBC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sp>
              <p:nvSpPr>
                <p:cNvPr id="32" name="îšḷîďê"/>
                <p:cNvSpPr/>
                <p:nvPr/>
              </p:nvSpPr>
              <p:spPr bwMode="auto">
                <a:xfrm>
                  <a:off x="8509003" y="1428750"/>
                  <a:ext cx="615950" cy="715963"/>
                </a:xfrm>
                <a:custGeom>
                  <a:avLst/>
                  <a:gdLst>
                    <a:gd name="T0" fmla="*/ 13 w 232"/>
                    <a:gd name="T1" fmla="*/ 38 h 269"/>
                    <a:gd name="T2" fmla="*/ 4 w 232"/>
                    <a:gd name="T3" fmla="*/ 37 h 269"/>
                    <a:gd name="T4" fmla="*/ 3 w 232"/>
                    <a:gd name="T5" fmla="*/ 46 h 269"/>
                    <a:gd name="T6" fmla="*/ 6 w 232"/>
                    <a:gd name="T7" fmla="*/ 51 h 269"/>
                    <a:gd name="T8" fmla="*/ 77 w 232"/>
                    <a:gd name="T9" fmla="*/ 265 h 269"/>
                    <a:gd name="T10" fmla="*/ 83 w 232"/>
                    <a:gd name="T11" fmla="*/ 269 h 269"/>
                    <a:gd name="T12" fmla="*/ 85 w 232"/>
                    <a:gd name="T13" fmla="*/ 269 h 269"/>
                    <a:gd name="T14" fmla="*/ 89 w 232"/>
                    <a:gd name="T15" fmla="*/ 260 h 269"/>
                    <a:gd name="T16" fmla="*/ 24 w 232"/>
                    <a:gd name="T17" fmla="*/ 63 h 269"/>
                    <a:gd name="T18" fmla="*/ 76 w 232"/>
                    <a:gd name="T19" fmla="*/ 69 h 269"/>
                    <a:gd name="T20" fmla="*/ 85 w 232"/>
                    <a:gd name="T21" fmla="*/ 64 h 269"/>
                    <a:gd name="T22" fmla="*/ 113 w 232"/>
                    <a:gd name="T23" fmla="*/ 73 h 269"/>
                    <a:gd name="T24" fmla="*/ 145 w 232"/>
                    <a:gd name="T25" fmla="*/ 62 h 269"/>
                    <a:gd name="T26" fmla="*/ 161 w 232"/>
                    <a:gd name="T27" fmla="*/ 68 h 269"/>
                    <a:gd name="T28" fmla="*/ 210 w 232"/>
                    <a:gd name="T29" fmla="*/ 65 h 269"/>
                    <a:gd name="T30" fmla="*/ 146 w 232"/>
                    <a:gd name="T31" fmla="*/ 260 h 269"/>
                    <a:gd name="T32" fmla="*/ 150 w 232"/>
                    <a:gd name="T33" fmla="*/ 269 h 269"/>
                    <a:gd name="T34" fmla="*/ 152 w 232"/>
                    <a:gd name="T35" fmla="*/ 269 h 269"/>
                    <a:gd name="T36" fmla="*/ 158 w 232"/>
                    <a:gd name="T37" fmla="*/ 265 h 269"/>
                    <a:gd name="T38" fmla="*/ 228 w 232"/>
                    <a:gd name="T39" fmla="*/ 50 h 269"/>
                    <a:gd name="T40" fmla="*/ 230 w 232"/>
                    <a:gd name="T41" fmla="*/ 48 h 269"/>
                    <a:gd name="T42" fmla="*/ 229 w 232"/>
                    <a:gd name="T43" fmla="*/ 39 h 269"/>
                    <a:gd name="T44" fmla="*/ 220 w 232"/>
                    <a:gd name="T45" fmla="*/ 40 h 269"/>
                    <a:gd name="T46" fmla="*/ 165 w 232"/>
                    <a:gd name="T47" fmla="*/ 55 h 269"/>
                    <a:gd name="T48" fmla="*/ 154 w 232"/>
                    <a:gd name="T49" fmla="*/ 52 h 269"/>
                    <a:gd name="T50" fmla="*/ 160 w 232"/>
                    <a:gd name="T51" fmla="*/ 31 h 269"/>
                    <a:gd name="T52" fmla="*/ 146 w 232"/>
                    <a:gd name="T53" fmla="*/ 3 h 269"/>
                    <a:gd name="T54" fmla="*/ 132 w 232"/>
                    <a:gd name="T55" fmla="*/ 3 h 269"/>
                    <a:gd name="T56" fmla="*/ 123 w 232"/>
                    <a:gd name="T57" fmla="*/ 32 h 269"/>
                    <a:gd name="T58" fmla="*/ 134 w 232"/>
                    <a:gd name="T59" fmla="*/ 54 h 269"/>
                    <a:gd name="T60" fmla="*/ 95 w 232"/>
                    <a:gd name="T61" fmla="*/ 55 h 269"/>
                    <a:gd name="T62" fmla="*/ 103 w 232"/>
                    <a:gd name="T63" fmla="*/ 32 h 269"/>
                    <a:gd name="T64" fmla="*/ 92 w 232"/>
                    <a:gd name="T65" fmla="*/ 4 h 269"/>
                    <a:gd name="T66" fmla="*/ 77 w 232"/>
                    <a:gd name="T67" fmla="*/ 4 h 269"/>
                    <a:gd name="T68" fmla="*/ 66 w 232"/>
                    <a:gd name="T69" fmla="*/ 32 h 269"/>
                    <a:gd name="T70" fmla="*/ 75 w 232"/>
                    <a:gd name="T71" fmla="*/ 55 h 269"/>
                    <a:gd name="T72" fmla="*/ 72 w 232"/>
                    <a:gd name="T73" fmla="*/ 56 h 269"/>
                    <a:gd name="T74" fmla="*/ 13 w 232"/>
                    <a:gd name="T75" fmla="*/ 38 h 269"/>
                    <a:gd name="T76" fmla="*/ 140 w 232"/>
                    <a:gd name="T77" fmla="*/ 14 h 269"/>
                    <a:gd name="T78" fmla="*/ 140 w 232"/>
                    <a:gd name="T79" fmla="*/ 14 h 269"/>
                    <a:gd name="T80" fmla="*/ 140 w 232"/>
                    <a:gd name="T81" fmla="*/ 14 h 269"/>
                    <a:gd name="T82" fmla="*/ 147 w 232"/>
                    <a:gd name="T83" fmla="*/ 32 h 269"/>
                    <a:gd name="T84" fmla="*/ 143 w 232"/>
                    <a:gd name="T85" fmla="*/ 45 h 269"/>
                    <a:gd name="T86" fmla="*/ 136 w 232"/>
                    <a:gd name="T87" fmla="*/ 31 h 269"/>
                    <a:gd name="T88" fmla="*/ 140 w 232"/>
                    <a:gd name="T89" fmla="*/ 14 h 269"/>
                    <a:gd name="T90" fmla="*/ 84 w 232"/>
                    <a:gd name="T91" fmla="*/ 15 h 269"/>
                    <a:gd name="T92" fmla="*/ 84 w 232"/>
                    <a:gd name="T93" fmla="*/ 15 h 269"/>
                    <a:gd name="T94" fmla="*/ 85 w 232"/>
                    <a:gd name="T95" fmla="*/ 16 h 269"/>
                    <a:gd name="T96" fmla="*/ 89 w 232"/>
                    <a:gd name="T97" fmla="*/ 31 h 269"/>
                    <a:gd name="T98" fmla="*/ 85 w 232"/>
                    <a:gd name="T99" fmla="*/ 47 h 269"/>
                    <a:gd name="T100" fmla="*/ 79 w 232"/>
                    <a:gd name="T101" fmla="*/ 31 h 269"/>
                    <a:gd name="T102" fmla="*/ 84 w 232"/>
                    <a:gd name="T103" fmla="*/ 1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32" h="269">
                      <a:moveTo>
                        <a:pt x="13" y="38"/>
                      </a:moveTo>
                      <a:cubicBezTo>
                        <a:pt x="11" y="35"/>
                        <a:pt x="6" y="35"/>
                        <a:pt x="4" y="37"/>
                      </a:cubicBezTo>
                      <a:cubicBezTo>
                        <a:pt x="1" y="39"/>
                        <a:pt x="0" y="44"/>
                        <a:pt x="3" y="46"/>
                      </a:cubicBezTo>
                      <a:cubicBezTo>
                        <a:pt x="4" y="48"/>
                        <a:pt x="5" y="49"/>
                        <a:pt x="6" y="51"/>
                      </a:cubicBezTo>
                      <a:cubicBezTo>
                        <a:pt x="77" y="265"/>
                        <a:pt x="77" y="265"/>
                        <a:pt x="77" y="265"/>
                      </a:cubicBezTo>
                      <a:cubicBezTo>
                        <a:pt x="77" y="267"/>
                        <a:pt x="80" y="269"/>
                        <a:pt x="83" y="269"/>
                      </a:cubicBezTo>
                      <a:cubicBezTo>
                        <a:pt x="83" y="269"/>
                        <a:pt x="84" y="269"/>
                        <a:pt x="85" y="269"/>
                      </a:cubicBezTo>
                      <a:cubicBezTo>
                        <a:pt x="88" y="268"/>
                        <a:pt x="90" y="264"/>
                        <a:pt x="89" y="260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40" y="70"/>
                        <a:pt x="60" y="74"/>
                        <a:pt x="76" y="69"/>
                      </a:cubicBezTo>
                      <a:cubicBezTo>
                        <a:pt x="79" y="68"/>
                        <a:pt x="82" y="66"/>
                        <a:pt x="85" y="64"/>
                      </a:cubicBezTo>
                      <a:cubicBezTo>
                        <a:pt x="93" y="70"/>
                        <a:pt x="103" y="73"/>
                        <a:pt x="113" y="73"/>
                      </a:cubicBezTo>
                      <a:cubicBezTo>
                        <a:pt x="125" y="73"/>
                        <a:pt x="136" y="69"/>
                        <a:pt x="145" y="62"/>
                      </a:cubicBezTo>
                      <a:cubicBezTo>
                        <a:pt x="150" y="64"/>
                        <a:pt x="155" y="67"/>
                        <a:pt x="161" y="68"/>
                      </a:cubicBezTo>
                      <a:cubicBezTo>
                        <a:pt x="180" y="73"/>
                        <a:pt x="196" y="72"/>
                        <a:pt x="210" y="65"/>
                      </a:cubicBezTo>
                      <a:cubicBezTo>
                        <a:pt x="146" y="260"/>
                        <a:pt x="146" y="260"/>
                        <a:pt x="146" y="260"/>
                      </a:cubicBezTo>
                      <a:cubicBezTo>
                        <a:pt x="144" y="264"/>
                        <a:pt x="146" y="268"/>
                        <a:pt x="150" y="269"/>
                      </a:cubicBezTo>
                      <a:cubicBezTo>
                        <a:pt x="150" y="269"/>
                        <a:pt x="151" y="269"/>
                        <a:pt x="152" y="269"/>
                      </a:cubicBezTo>
                      <a:cubicBezTo>
                        <a:pt x="155" y="269"/>
                        <a:pt x="157" y="267"/>
                        <a:pt x="158" y="265"/>
                      </a:cubicBezTo>
                      <a:cubicBezTo>
                        <a:pt x="228" y="50"/>
                        <a:pt x="228" y="50"/>
                        <a:pt x="228" y="50"/>
                      </a:cubicBezTo>
                      <a:cubicBezTo>
                        <a:pt x="229" y="50"/>
                        <a:pt x="230" y="49"/>
                        <a:pt x="230" y="48"/>
                      </a:cubicBezTo>
                      <a:cubicBezTo>
                        <a:pt x="232" y="45"/>
                        <a:pt x="232" y="41"/>
                        <a:pt x="229" y="39"/>
                      </a:cubicBezTo>
                      <a:cubicBezTo>
                        <a:pt x="226" y="37"/>
                        <a:pt x="222" y="37"/>
                        <a:pt x="220" y="40"/>
                      </a:cubicBezTo>
                      <a:cubicBezTo>
                        <a:pt x="207" y="56"/>
                        <a:pt x="189" y="62"/>
                        <a:pt x="165" y="55"/>
                      </a:cubicBezTo>
                      <a:cubicBezTo>
                        <a:pt x="162" y="55"/>
                        <a:pt x="158" y="54"/>
                        <a:pt x="154" y="52"/>
                      </a:cubicBezTo>
                      <a:cubicBezTo>
                        <a:pt x="158" y="46"/>
                        <a:pt x="160" y="38"/>
                        <a:pt x="160" y="31"/>
                      </a:cubicBezTo>
                      <a:cubicBezTo>
                        <a:pt x="159" y="17"/>
                        <a:pt x="154" y="7"/>
                        <a:pt x="146" y="3"/>
                      </a:cubicBezTo>
                      <a:cubicBezTo>
                        <a:pt x="142" y="0"/>
                        <a:pt x="137" y="0"/>
                        <a:pt x="132" y="3"/>
                      </a:cubicBezTo>
                      <a:cubicBezTo>
                        <a:pt x="125" y="8"/>
                        <a:pt x="122" y="18"/>
                        <a:pt x="123" y="32"/>
                      </a:cubicBezTo>
                      <a:cubicBezTo>
                        <a:pt x="124" y="40"/>
                        <a:pt x="127" y="48"/>
                        <a:pt x="134" y="54"/>
                      </a:cubicBezTo>
                      <a:cubicBezTo>
                        <a:pt x="123" y="61"/>
                        <a:pt x="107" y="61"/>
                        <a:pt x="95" y="55"/>
                      </a:cubicBezTo>
                      <a:cubicBezTo>
                        <a:pt x="99" y="49"/>
                        <a:pt x="102" y="41"/>
                        <a:pt x="103" y="32"/>
                      </a:cubicBezTo>
                      <a:cubicBezTo>
                        <a:pt x="103" y="19"/>
                        <a:pt x="99" y="9"/>
                        <a:pt x="92" y="4"/>
                      </a:cubicBezTo>
                      <a:cubicBezTo>
                        <a:pt x="87" y="1"/>
                        <a:pt x="82" y="1"/>
                        <a:pt x="77" y="4"/>
                      </a:cubicBezTo>
                      <a:cubicBezTo>
                        <a:pt x="70" y="8"/>
                        <a:pt x="65" y="18"/>
                        <a:pt x="66" y="32"/>
                      </a:cubicBezTo>
                      <a:cubicBezTo>
                        <a:pt x="66" y="40"/>
                        <a:pt x="69" y="48"/>
                        <a:pt x="75" y="55"/>
                      </a:cubicBezTo>
                      <a:cubicBezTo>
                        <a:pt x="74" y="56"/>
                        <a:pt x="73" y="56"/>
                        <a:pt x="72" y="56"/>
                      </a:cubicBezTo>
                      <a:cubicBezTo>
                        <a:pt x="52" y="63"/>
                        <a:pt x="23" y="52"/>
                        <a:pt x="13" y="38"/>
                      </a:cubicBezTo>
                      <a:close/>
                      <a:moveTo>
                        <a:pt x="140" y="14"/>
                      </a:move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2" y="15"/>
                        <a:pt x="146" y="20"/>
                        <a:pt x="147" y="32"/>
                      </a:cubicBezTo>
                      <a:cubicBezTo>
                        <a:pt x="147" y="36"/>
                        <a:pt x="145" y="41"/>
                        <a:pt x="143" y="45"/>
                      </a:cubicBezTo>
                      <a:cubicBezTo>
                        <a:pt x="139" y="41"/>
                        <a:pt x="137" y="37"/>
                        <a:pt x="136" y="31"/>
                      </a:cubicBezTo>
                      <a:cubicBezTo>
                        <a:pt x="135" y="21"/>
                        <a:pt x="138" y="15"/>
                        <a:pt x="140" y="14"/>
                      </a:cubicBezTo>
                      <a:close/>
                      <a:moveTo>
                        <a:pt x="84" y="15"/>
                      </a:moveTo>
                      <a:cubicBezTo>
                        <a:pt x="84" y="15"/>
                        <a:pt x="84" y="15"/>
                        <a:pt x="84" y="15"/>
                      </a:cubicBezTo>
                      <a:cubicBezTo>
                        <a:pt x="84" y="15"/>
                        <a:pt x="85" y="15"/>
                        <a:pt x="85" y="16"/>
                      </a:cubicBezTo>
                      <a:cubicBezTo>
                        <a:pt x="87" y="17"/>
                        <a:pt x="90" y="21"/>
                        <a:pt x="89" y="31"/>
                      </a:cubicBezTo>
                      <a:cubicBezTo>
                        <a:pt x="89" y="37"/>
                        <a:pt x="88" y="43"/>
                        <a:pt x="85" y="47"/>
                      </a:cubicBezTo>
                      <a:cubicBezTo>
                        <a:pt x="81" y="42"/>
                        <a:pt x="79" y="37"/>
                        <a:pt x="79" y="31"/>
                      </a:cubicBezTo>
                      <a:cubicBezTo>
                        <a:pt x="79" y="21"/>
                        <a:pt x="82" y="16"/>
                        <a:pt x="84" y="15"/>
                      </a:cubicBezTo>
                      <a:close/>
                    </a:path>
                  </a:pathLst>
                </a:custGeom>
                <a:solidFill>
                  <a:srgbClr val="3B59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sp>
              <p:nvSpPr>
                <p:cNvPr id="33" name="íṧľíďé"/>
                <p:cNvSpPr/>
                <p:nvPr/>
              </p:nvSpPr>
              <p:spPr bwMode="auto">
                <a:xfrm>
                  <a:off x="8902703" y="1527175"/>
                  <a:ext cx="222250" cy="579438"/>
                </a:xfrm>
                <a:custGeom>
                  <a:avLst/>
                  <a:gdLst>
                    <a:gd name="T0" fmla="*/ 62 w 84"/>
                    <a:gd name="T1" fmla="*/ 28 h 218"/>
                    <a:gd name="T2" fmla="*/ 0 w 84"/>
                    <a:gd name="T3" fmla="*/ 218 h 218"/>
                    <a:gd name="T4" fmla="*/ 13 w 84"/>
                    <a:gd name="T5" fmla="*/ 218 h 218"/>
                    <a:gd name="T6" fmla="*/ 80 w 84"/>
                    <a:gd name="T7" fmla="*/ 13 h 218"/>
                    <a:gd name="T8" fmla="*/ 82 w 84"/>
                    <a:gd name="T9" fmla="*/ 11 h 218"/>
                    <a:gd name="T10" fmla="*/ 81 w 84"/>
                    <a:gd name="T11" fmla="*/ 2 h 218"/>
                    <a:gd name="T12" fmla="*/ 72 w 84"/>
                    <a:gd name="T13" fmla="*/ 3 h 218"/>
                    <a:gd name="T14" fmla="*/ 43 w 84"/>
                    <a:gd name="T15" fmla="*/ 20 h 218"/>
                    <a:gd name="T16" fmla="*/ 31 w 84"/>
                    <a:gd name="T17" fmla="*/ 34 h 218"/>
                    <a:gd name="T18" fmla="*/ 62 w 84"/>
                    <a:gd name="T19" fmla="*/ 28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4" h="218">
                      <a:moveTo>
                        <a:pt x="62" y="28"/>
                      </a:move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13" y="218"/>
                        <a:pt x="13" y="218"/>
                        <a:pt x="13" y="218"/>
                      </a:cubicBezTo>
                      <a:cubicBezTo>
                        <a:pt x="80" y="13"/>
                        <a:pt x="80" y="13"/>
                        <a:pt x="80" y="13"/>
                      </a:cubicBezTo>
                      <a:cubicBezTo>
                        <a:pt x="81" y="13"/>
                        <a:pt x="82" y="12"/>
                        <a:pt x="82" y="11"/>
                      </a:cubicBezTo>
                      <a:cubicBezTo>
                        <a:pt x="84" y="8"/>
                        <a:pt x="84" y="4"/>
                        <a:pt x="81" y="2"/>
                      </a:cubicBezTo>
                      <a:cubicBezTo>
                        <a:pt x="78" y="0"/>
                        <a:pt x="74" y="0"/>
                        <a:pt x="72" y="3"/>
                      </a:cubicBezTo>
                      <a:cubicBezTo>
                        <a:pt x="64" y="13"/>
                        <a:pt x="55" y="18"/>
                        <a:pt x="43" y="20"/>
                      </a:cubicBezTo>
                      <a:cubicBezTo>
                        <a:pt x="39" y="25"/>
                        <a:pt x="35" y="29"/>
                        <a:pt x="31" y="34"/>
                      </a:cubicBezTo>
                      <a:cubicBezTo>
                        <a:pt x="42" y="34"/>
                        <a:pt x="53" y="33"/>
                        <a:pt x="62" y="28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sp>
              <p:nvSpPr>
                <p:cNvPr id="34" name="iṩļidé"/>
                <p:cNvSpPr/>
                <p:nvPr/>
              </p:nvSpPr>
              <p:spPr bwMode="auto">
                <a:xfrm>
                  <a:off x="8623303" y="1846263"/>
                  <a:ext cx="115888" cy="260350"/>
                </a:xfrm>
                <a:custGeom>
                  <a:avLst/>
                  <a:gdLst>
                    <a:gd name="T0" fmla="*/ 44 w 44"/>
                    <a:gd name="T1" fmla="*/ 98 h 98"/>
                    <a:gd name="T2" fmla="*/ 12 w 44"/>
                    <a:gd name="T3" fmla="*/ 0 h 98"/>
                    <a:gd name="T4" fmla="*/ 0 w 44"/>
                    <a:gd name="T5" fmla="*/ 5 h 98"/>
                    <a:gd name="T6" fmla="*/ 30 w 44"/>
                    <a:gd name="T7" fmla="*/ 98 h 98"/>
                    <a:gd name="T8" fmla="*/ 44 w 44"/>
                    <a:gd name="T9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98">
                      <a:moveTo>
                        <a:pt x="44" y="98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1"/>
                        <a:pt x="4" y="3"/>
                        <a:pt x="0" y="5"/>
                      </a:cubicBezTo>
                      <a:cubicBezTo>
                        <a:pt x="30" y="98"/>
                        <a:pt x="30" y="98"/>
                        <a:pt x="30" y="98"/>
                      </a:cubicBezTo>
                      <a:lnTo>
                        <a:pt x="44" y="98"/>
                      </a:ln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sp>
              <p:nvSpPr>
                <p:cNvPr id="35" name="išľîḑe"/>
                <p:cNvSpPr/>
                <p:nvPr/>
              </p:nvSpPr>
              <p:spPr bwMode="auto">
                <a:xfrm>
                  <a:off x="8572503" y="2106613"/>
                  <a:ext cx="485775" cy="223838"/>
                </a:xfrm>
                <a:custGeom>
                  <a:avLst/>
                  <a:gdLst>
                    <a:gd name="T0" fmla="*/ 166 w 183"/>
                    <a:gd name="T1" fmla="*/ 0 h 84"/>
                    <a:gd name="T2" fmla="*/ 17 w 183"/>
                    <a:gd name="T3" fmla="*/ 0 h 84"/>
                    <a:gd name="T4" fmla="*/ 2 w 183"/>
                    <a:gd name="T5" fmla="*/ 24 h 84"/>
                    <a:gd name="T6" fmla="*/ 17 w 183"/>
                    <a:gd name="T7" fmla="*/ 49 h 84"/>
                    <a:gd name="T8" fmla="*/ 67 w 183"/>
                    <a:gd name="T9" fmla="*/ 49 h 84"/>
                    <a:gd name="T10" fmla="*/ 13 w 183"/>
                    <a:gd name="T11" fmla="*/ 59 h 84"/>
                    <a:gd name="T12" fmla="*/ 3 w 183"/>
                    <a:gd name="T13" fmla="*/ 75 h 84"/>
                    <a:gd name="T14" fmla="*/ 17 w 183"/>
                    <a:gd name="T15" fmla="*/ 84 h 84"/>
                    <a:gd name="T16" fmla="*/ 22 w 183"/>
                    <a:gd name="T17" fmla="*/ 82 h 84"/>
                    <a:gd name="T18" fmla="*/ 171 w 183"/>
                    <a:gd name="T19" fmla="*/ 33 h 84"/>
                    <a:gd name="T20" fmla="*/ 182 w 183"/>
                    <a:gd name="T21" fmla="*/ 14 h 84"/>
                    <a:gd name="T22" fmla="*/ 166 w 183"/>
                    <a:gd name="T23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3" h="84">
                      <a:moveTo>
                        <a:pt x="166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16"/>
                        <a:pt x="2" y="24"/>
                      </a:cubicBezTo>
                      <a:cubicBezTo>
                        <a:pt x="2" y="33"/>
                        <a:pt x="9" y="49"/>
                        <a:pt x="17" y="49"/>
                      </a:cubicBezTo>
                      <a:cubicBezTo>
                        <a:pt x="67" y="49"/>
                        <a:pt x="67" y="49"/>
                        <a:pt x="67" y="49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4" y="62"/>
                        <a:pt x="0" y="67"/>
                        <a:pt x="3" y="75"/>
                      </a:cubicBezTo>
                      <a:cubicBezTo>
                        <a:pt x="5" y="82"/>
                        <a:pt x="11" y="84"/>
                        <a:pt x="17" y="84"/>
                      </a:cubicBezTo>
                      <a:cubicBezTo>
                        <a:pt x="19" y="84"/>
                        <a:pt x="21" y="83"/>
                        <a:pt x="22" y="82"/>
                      </a:cubicBezTo>
                      <a:cubicBezTo>
                        <a:pt x="171" y="33"/>
                        <a:pt x="171" y="33"/>
                        <a:pt x="171" y="33"/>
                      </a:cubicBezTo>
                      <a:cubicBezTo>
                        <a:pt x="178" y="31"/>
                        <a:pt x="183" y="22"/>
                        <a:pt x="182" y="14"/>
                      </a:cubicBezTo>
                      <a:cubicBezTo>
                        <a:pt x="181" y="7"/>
                        <a:pt x="174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sp>
              <p:nvSpPr>
                <p:cNvPr id="36" name="i$líḓe"/>
                <p:cNvSpPr/>
                <p:nvPr/>
              </p:nvSpPr>
              <p:spPr bwMode="auto">
                <a:xfrm>
                  <a:off x="8575678" y="2235200"/>
                  <a:ext cx="485775" cy="330200"/>
                </a:xfrm>
                <a:custGeom>
                  <a:avLst/>
                  <a:gdLst>
                    <a:gd name="T0" fmla="*/ 165 w 183"/>
                    <a:gd name="T1" fmla="*/ 62 h 124"/>
                    <a:gd name="T2" fmla="*/ 115 w 183"/>
                    <a:gd name="T3" fmla="*/ 62 h 124"/>
                    <a:gd name="T4" fmla="*/ 170 w 183"/>
                    <a:gd name="T5" fmla="*/ 38 h 124"/>
                    <a:gd name="T6" fmla="*/ 180 w 183"/>
                    <a:gd name="T7" fmla="*/ 14 h 124"/>
                    <a:gd name="T8" fmla="*/ 160 w 183"/>
                    <a:gd name="T9" fmla="*/ 3 h 124"/>
                    <a:gd name="T10" fmla="*/ 12 w 183"/>
                    <a:gd name="T11" fmla="*/ 50 h 124"/>
                    <a:gd name="T12" fmla="*/ 1 w 183"/>
                    <a:gd name="T13" fmla="*/ 70 h 124"/>
                    <a:gd name="T14" fmla="*/ 16 w 183"/>
                    <a:gd name="T15" fmla="*/ 87 h 124"/>
                    <a:gd name="T16" fmla="*/ 30 w 183"/>
                    <a:gd name="T17" fmla="*/ 87 h 124"/>
                    <a:gd name="T18" fmla="*/ 54 w 183"/>
                    <a:gd name="T19" fmla="*/ 124 h 124"/>
                    <a:gd name="T20" fmla="*/ 127 w 183"/>
                    <a:gd name="T21" fmla="*/ 124 h 124"/>
                    <a:gd name="T22" fmla="*/ 151 w 183"/>
                    <a:gd name="T23" fmla="*/ 87 h 124"/>
                    <a:gd name="T24" fmla="*/ 165 w 183"/>
                    <a:gd name="T25" fmla="*/ 87 h 124"/>
                    <a:gd name="T26" fmla="*/ 181 w 183"/>
                    <a:gd name="T27" fmla="*/ 75 h 124"/>
                    <a:gd name="T28" fmla="*/ 165 w 183"/>
                    <a:gd name="T29" fmla="*/ 6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3" h="124">
                      <a:moveTo>
                        <a:pt x="165" y="62"/>
                      </a:moveTo>
                      <a:cubicBezTo>
                        <a:pt x="115" y="62"/>
                        <a:pt x="115" y="62"/>
                        <a:pt x="115" y="62"/>
                      </a:cubicBezTo>
                      <a:cubicBezTo>
                        <a:pt x="170" y="38"/>
                        <a:pt x="170" y="38"/>
                        <a:pt x="170" y="38"/>
                      </a:cubicBezTo>
                      <a:cubicBezTo>
                        <a:pt x="178" y="35"/>
                        <a:pt x="183" y="23"/>
                        <a:pt x="180" y="14"/>
                      </a:cubicBezTo>
                      <a:cubicBezTo>
                        <a:pt x="177" y="6"/>
                        <a:pt x="169" y="0"/>
                        <a:pt x="160" y="3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4" y="52"/>
                        <a:pt x="0" y="63"/>
                        <a:pt x="1" y="70"/>
                      </a:cubicBezTo>
                      <a:cubicBezTo>
                        <a:pt x="2" y="78"/>
                        <a:pt x="9" y="87"/>
                        <a:pt x="16" y="87"/>
                      </a:cubicBez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54" y="124"/>
                        <a:pt x="54" y="124"/>
                        <a:pt x="54" y="124"/>
                      </a:cubicBezTo>
                      <a:cubicBezTo>
                        <a:pt x="127" y="124"/>
                        <a:pt x="127" y="124"/>
                        <a:pt x="127" y="124"/>
                      </a:cubicBezTo>
                      <a:cubicBezTo>
                        <a:pt x="151" y="87"/>
                        <a:pt x="151" y="87"/>
                        <a:pt x="151" y="87"/>
                      </a:cubicBezTo>
                      <a:cubicBezTo>
                        <a:pt x="165" y="87"/>
                        <a:pt x="165" y="87"/>
                        <a:pt x="165" y="87"/>
                      </a:cubicBezTo>
                      <a:cubicBezTo>
                        <a:pt x="174" y="87"/>
                        <a:pt x="181" y="83"/>
                        <a:pt x="181" y="75"/>
                      </a:cubicBezTo>
                      <a:cubicBezTo>
                        <a:pt x="181" y="66"/>
                        <a:pt x="174" y="62"/>
                        <a:pt x="165" y="62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</p:grpSp>
        </p:grpSp>
        <p:sp>
          <p:nvSpPr>
            <p:cNvPr id="9" name="i$líďe"/>
            <p:cNvSpPr/>
            <p:nvPr/>
          </p:nvSpPr>
          <p:spPr>
            <a:xfrm rot="5400000">
              <a:off x="980408" y="1391756"/>
              <a:ext cx="4464496" cy="4464496"/>
            </a:xfrm>
            <a:prstGeom prst="blockArc">
              <a:avLst>
                <a:gd name="adj1" fmla="val 10800000"/>
                <a:gd name="adj2" fmla="val 523590"/>
                <a:gd name="adj3" fmla="val 23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chemeClr val="accent1">
                    <a:alpha val="2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/>
            </a:p>
          </p:txBody>
        </p:sp>
        <p:grpSp>
          <p:nvGrpSpPr>
            <p:cNvPr id="10" name="íṧ1idê"/>
            <p:cNvGrpSpPr/>
            <p:nvPr/>
          </p:nvGrpSpPr>
          <p:grpSpPr>
            <a:xfrm>
              <a:off x="4518571" y="1665238"/>
              <a:ext cx="540000" cy="540000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11" name="îşḷiḓe"/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sz="1350" dirty="0"/>
              </a:p>
            </p:txBody>
          </p:sp>
          <p:sp>
            <p:nvSpPr>
              <p:cNvPr id="14" name="iš1ïḑé"/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350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5835432" y="2386900"/>
              <a:ext cx="5989220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ï$ļidê"/>
            <p:cNvGrpSpPr/>
            <p:nvPr/>
          </p:nvGrpSpPr>
          <p:grpSpPr>
            <a:xfrm>
              <a:off x="5146791" y="3155877"/>
              <a:ext cx="540000" cy="540000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19" name="îśļîḓé"/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sz="1350" dirty="0"/>
              </a:p>
            </p:txBody>
          </p:sp>
          <p:sp>
            <p:nvSpPr>
              <p:cNvPr id="20" name="ïšlîḑé"/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350"/>
              </a:p>
            </p:txBody>
          </p:sp>
        </p:grpSp>
        <p:grpSp>
          <p:nvGrpSpPr>
            <p:cNvPr id="22" name="í$1íḍê"/>
            <p:cNvGrpSpPr/>
            <p:nvPr/>
          </p:nvGrpSpPr>
          <p:grpSpPr>
            <a:xfrm>
              <a:off x="4755799" y="4572785"/>
              <a:ext cx="540000" cy="540000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129" name="ïS1idé"/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sz="1350" dirty="0"/>
              </a:p>
            </p:txBody>
          </p:sp>
          <p:sp>
            <p:nvSpPr>
              <p:cNvPr id="130" name="íšļíḑe"/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350"/>
              </a:p>
            </p:txBody>
          </p:sp>
        </p:grpSp>
      </p:grpSp>
      <p:pic>
        <p:nvPicPr>
          <p:cNvPr id="131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258" y="2655094"/>
            <a:ext cx="4225766" cy="2379821"/>
          </a:xfrm>
          <a:prstGeom prst="rect">
            <a:avLst/>
          </a:prstGeom>
        </p:spPr>
      </p:pic>
      <p:sp>
        <p:nvSpPr>
          <p:cNvPr id="132" name="文本框 131"/>
          <p:cNvSpPr txBox="1"/>
          <p:nvPr/>
        </p:nvSpPr>
        <p:spPr>
          <a:xfrm>
            <a:off x="4026694" y="1800701"/>
            <a:ext cx="46024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/>
              <a:t>Shapiro.test判断因变量是否符合正态分布。</a:t>
            </a:r>
            <a:endParaRPr lang="zh-CN" altLang="en-US" sz="1350"/>
          </a:p>
          <a:p>
            <a:r>
              <a:rPr lang="zh-CN" altLang="en-US" sz="1350"/>
              <a:t>符合即使用方差分析，否则使用非参数检验中的H检验。</a:t>
            </a:r>
            <a:endParaRPr lang="zh-CN" altLang="en-US" sz="135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ïṥļïḑe"/>
          <p:cNvSpPr txBox="1"/>
          <p:nvPr/>
        </p:nvSpPr>
        <p:spPr bwMode="auto">
          <a:xfrm>
            <a:off x="4293870" y="1840706"/>
            <a:ext cx="2245519" cy="33147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Boxplot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iṡlîḑê"/>
          <p:cNvSpPr txBox="1"/>
          <p:nvPr/>
        </p:nvSpPr>
        <p:spPr bwMode="auto">
          <a:xfrm>
            <a:off x="4293870" y="3319939"/>
            <a:ext cx="2245519" cy="33147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Violinplot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006465" y="2990850"/>
            <a:ext cx="237553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568643" y="1770221"/>
            <a:ext cx="2093119" cy="2817971"/>
            <a:chOff x="5730" y="2139"/>
            <a:chExt cx="6663" cy="7450"/>
          </a:xfrm>
        </p:grpSpPr>
        <p:sp>
          <p:nvSpPr>
            <p:cNvPr id="6" name="ï$ḻïḍe"/>
            <p:cNvSpPr/>
            <p:nvPr/>
          </p:nvSpPr>
          <p:spPr bwMode="auto">
            <a:xfrm>
              <a:off x="10311" y="7511"/>
              <a:ext cx="2082" cy="2078"/>
            </a:xfrm>
            <a:custGeom>
              <a:avLst/>
              <a:gdLst>
                <a:gd name="T0" fmla="*/ 259 w 453"/>
                <a:gd name="T1" fmla="*/ 452 h 452"/>
                <a:gd name="T2" fmla="*/ 269 w 453"/>
                <a:gd name="T3" fmla="*/ 393 h 452"/>
                <a:gd name="T4" fmla="*/ 314 w 453"/>
                <a:gd name="T5" fmla="*/ 374 h 452"/>
                <a:gd name="T6" fmla="*/ 363 w 453"/>
                <a:gd name="T7" fmla="*/ 409 h 452"/>
                <a:gd name="T8" fmla="*/ 409 w 453"/>
                <a:gd name="T9" fmla="*/ 363 h 452"/>
                <a:gd name="T10" fmla="*/ 375 w 453"/>
                <a:gd name="T11" fmla="*/ 313 h 452"/>
                <a:gd name="T12" fmla="*/ 393 w 453"/>
                <a:gd name="T13" fmla="*/ 269 h 452"/>
                <a:gd name="T14" fmla="*/ 453 w 453"/>
                <a:gd name="T15" fmla="*/ 258 h 452"/>
                <a:gd name="T16" fmla="*/ 452 w 453"/>
                <a:gd name="T17" fmla="*/ 193 h 452"/>
                <a:gd name="T18" fmla="*/ 393 w 453"/>
                <a:gd name="T19" fmla="*/ 183 h 452"/>
                <a:gd name="T20" fmla="*/ 391 w 453"/>
                <a:gd name="T21" fmla="*/ 178 h 452"/>
                <a:gd name="T22" fmla="*/ 391 w 453"/>
                <a:gd name="T23" fmla="*/ 178 h 452"/>
                <a:gd name="T24" fmla="*/ 384 w 453"/>
                <a:gd name="T25" fmla="*/ 161 h 452"/>
                <a:gd name="T26" fmla="*/ 381 w 453"/>
                <a:gd name="T27" fmla="*/ 152 h 452"/>
                <a:gd name="T28" fmla="*/ 381 w 453"/>
                <a:gd name="T29" fmla="*/ 152 h 452"/>
                <a:gd name="T30" fmla="*/ 375 w 453"/>
                <a:gd name="T31" fmla="*/ 139 h 452"/>
                <a:gd name="T32" fmla="*/ 409 w 453"/>
                <a:gd name="T33" fmla="*/ 89 h 452"/>
                <a:gd name="T34" fmla="*/ 363 w 453"/>
                <a:gd name="T35" fmla="*/ 43 h 452"/>
                <a:gd name="T36" fmla="*/ 314 w 453"/>
                <a:gd name="T37" fmla="*/ 78 h 452"/>
                <a:gd name="T38" fmla="*/ 269 w 453"/>
                <a:gd name="T39" fmla="*/ 59 h 452"/>
                <a:gd name="T40" fmla="*/ 259 w 453"/>
                <a:gd name="T41" fmla="*/ 0 h 452"/>
                <a:gd name="T42" fmla="*/ 194 w 453"/>
                <a:gd name="T43" fmla="*/ 0 h 452"/>
                <a:gd name="T44" fmla="*/ 183 w 453"/>
                <a:gd name="T45" fmla="*/ 59 h 452"/>
                <a:gd name="T46" fmla="*/ 139 w 453"/>
                <a:gd name="T47" fmla="*/ 78 h 452"/>
                <a:gd name="T48" fmla="*/ 90 w 453"/>
                <a:gd name="T49" fmla="*/ 43 h 452"/>
                <a:gd name="T50" fmla="*/ 43 w 453"/>
                <a:gd name="T51" fmla="*/ 89 h 452"/>
                <a:gd name="T52" fmla="*/ 78 w 453"/>
                <a:gd name="T53" fmla="*/ 139 h 452"/>
                <a:gd name="T54" fmla="*/ 59 w 453"/>
                <a:gd name="T55" fmla="*/ 183 h 452"/>
                <a:gd name="T56" fmla="*/ 0 w 453"/>
                <a:gd name="T57" fmla="*/ 193 h 452"/>
                <a:gd name="T58" fmla="*/ 0 w 453"/>
                <a:gd name="T59" fmla="*/ 259 h 452"/>
                <a:gd name="T60" fmla="*/ 60 w 453"/>
                <a:gd name="T61" fmla="*/ 269 h 452"/>
                <a:gd name="T62" fmla="*/ 78 w 453"/>
                <a:gd name="T63" fmla="*/ 314 h 452"/>
                <a:gd name="T64" fmla="*/ 44 w 453"/>
                <a:gd name="T65" fmla="*/ 363 h 452"/>
                <a:gd name="T66" fmla="*/ 90 w 453"/>
                <a:gd name="T67" fmla="*/ 409 h 452"/>
                <a:gd name="T68" fmla="*/ 139 w 453"/>
                <a:gd name="T69" fmla="*/ 374 h 452"/>
                <a:gd name="T70" fmla="*/ 184 w 453"/>
                <a:gd name="T71" fmla="*/ 393 h 452"/>
                <a:gd name="T72" fmla="*/ 194 w 453"/>
                <a:gd name="T73" fmla="*/ 452 h 452"/>
                <a:gd name="T74" fmla="*/ 259 w 453"/>
                <a:gd name="T75" fmla="*/ 452 h 452"/>
                <a:gd name="T76" fmla="*/ 346 w 453"/>
                <a:gd name="T77" fmla="*/ 210 h 452"/>
                <a:gd name="T78" fmla="*/ 243 w 453"/>
                <a:gd name="T79" fmla="*/ 346 h 452"/>
                <a:gd name="T80" fmla="*/ 106 w 453"/>
                <a:gd name="T81" fmla="*/ 242 h 452"/>
                <a:gd name="T82" fmla="*/ 210 w 453"/>
                <a:gd name="T83" fmla="*/ 106 h 452"/>
                <a:gd name="T84" fmla="*/ 266 w 453"/>
                <a:gd name="T85" fmla="*/ 111 h 452"/>
                <a:gd name="T86" fmla="*/ 266 w 453"/>
                <a:gd name="T87" fmla="*/ 111 h 452"/>
                <a:gd name="T88" fmla="*/ 312 w 453"/>
                <a:gd name="T89" fmla="*/ 140 h 452"/>
                <a:gd name="T90" fmla="*/ 331 w 453"/>
                <a:gd name="T91" fmla="*/ 165 h 452"/>
                <a:gd name="T92" fmla="*/ 346 w 453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3" y="258"/>
                    <a:pt x="453" y="258"/>
                    <a:pt x="453" y="258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4" y="363"/>
                    <a:pt x="44" y="363"/>
                    <a:pt x="44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4" y="393"/>
                    <a:pt x="184" y="393"/>
                    <a:pt x="184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7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î$ḷíḑè"/>
            <p:cNvSpPr/>
            <p:nvPr/>
          </p:nvSpPr>
          <p:spPr bwMode="auto">
            <a:xfrm>
              <a:off x="10311" y="2833"/>
              <a:ext cx="2076" cy="2078"/>
            </a:xfrm>
            <a:custGeom>
              <a:avLst/>
              <a:gdLst>
                <a:gd name="T0" fmla="*/ 259 w 452"/>
                <a:gd name="T1" fmla="*/ 452 h 452"/>
                <a:gd name="T2" fmla="*/ 269 w 452"/>
                <a:gd name="T3" fmla="*/ 393 h 452"/>
                <a:gd name="T4" fmla="*/ 314 w 452"/>
                <a:gd name="T5" fmla="*/ 374 h 452"/>
                <a:gd name="T6" fmla="*/ 363 w 452"/>
                <a:gd name="T7" fmla="*/ 409 h 452"/>
                <a:gd name="T8" fmla="*/ 409 w 452"/>
                <a:gd name="T9" fmla="*/ 363 h 452"/>
                <a:gd name="T10" fmla="*/ 375 w 452"/>
                <a:gd name="T11" fmla="*/ 313 h 452"/>
                <a:gd name="T12" fmla="*/ 393 w 452"/>
                <a:gd name="T13" fmla="*/ 269 h 452"/>
                <a:gd name="T14" fmla="*/ 452 w 452"/>
                <a:gd name="T15" fmla="*/ 259 h 452"/>
                <a:gd name="T16" fmla="*/ 452 w 452"/>
                <a:gd name="T17" fmla="*/ 193 h 452"/>
                <a:gd name="T18" fmla="*/ 393 w 452"/>
                <a:gd name="T19" fmla="*/ 183 h 452"/>
                <a:gd name="T20" fmla="*/ 391 w 452"/>
                <a:gd name="T21" fmla="*/ 178 h 452"/>
                <a:gd name="T22" fmla="*/ 391 w 452"/>
                <a:gd name="T23" fmla="*/ 178 h 452"/>
                <a:gd name="T24" fmla="*/ 384 w 452"/>
                <a:gd name="T25" fmla="*/ 161 h 452"/>
                <a:gd name="T26" fmla="*/ 380 w 452"/>
                <a:gd name="T27" fmla="*/ 152 h 452"/>
                <a:gd name="T28" fmla="*/ 380 w 452"/>
                <a:gd name="T29" fmla="*/ 152 h 452"/>
                <a:gd name="T30" fmla="*/ 375 w 452"/>
                <a:gd name="T31" fmla="*/ 139 h 452"/>
                <a:gd name="T32" fmla="*/ 409 w 452"/>
                <a:gd name="T33" fmla="*/ 89 h 452"/>
                <a:gd name="T34" fmla="*/ 363 w 452"/>
                <a:gd name="T35" fmla="*/ 43 h 452"/>
                <a:gd name="T36" fmla="*/ 314 w 452"/>
                <a:gd name="T37" fmla="*/ 78 h 452"/>
                <a:gd name="T38" fmla="*/ 269 w 452"/>
                <a:gd name="T39" fmla="*/ 59 h 452"/>
                <a:gd name="T40" fmla="*/ 259 w 452"/>
                <a:gd name="T41" fmla="*/ 0 h 452"/>
                <a:gd name="T42" fmla="*/ 193 w 452"/>
                <a:gd name="T43" fmla="*/ 0 h 452"/>
                <a:gd name="T44" fmla="*/ 183 w 452"/>
                <a:gd name="T45" fmla="*/ 59 h 452"/>
                <a:gd name="T46" fmla="*/ 138 w 452"/>
                <a:gd name="T47" fmla="*/ 78 h 452"/>
                <a:gd name="T48" fmla="*/ 89 w 452"/>
                <a:gd name="T49" fmla="*/ 43 h 452"/>
                <a:gd name="T50" fmla="*/ 43 w 452"/>
                <a:gd name="T51" fmla="*/ 89 h 452"/>
                <a:gd name="T52" fmla="*/ 78 w 452"/>
                <a:gd name="T53" fmla="*/ 139 h 452"/>
                <a:gd name="T54" fmla="*/ 59 w 452"/>
                <a:gd name="T55" fmla="*/ 183 h 452"/>
                <a:gd name="T56" fmla="*/ 0 w 452"/>
                <a:gd name="T57" fmla="*/ 193 h 452"/>
                <a:gd name="T58" fmla="*/ 0 w 452"/>
                <a:gd name="T59" fmla="*/ 259 h 452"/>
                <a:gd name="T60" fmla="*/ 60 w 452"/>
                <a:gd name="T61" fmla="*/ 269 h 452"/>
                <a:gd name="T62" fmla="*/ 78 w 452"/>
                <a:gd name="T63" fmla="*/ 314 h 452"/>
                <a:gd name="T64" fmla="*/ 43 w 452"/>
                <a:gd name="T65" fmla="*/ 363 h 452"/>
                <a:gd name="T66" fmla="*/ 90 w 452"/>
                <a:gd name="T67" fmla="*/ 409 h 452"/>
                <a:gd name="T68" fmla="*/ 139 w 452"/>
                <a:gd name="T69" fmla="*/ 374 h 452"/>
                <a:gd name="T70" fmla="*/ 183 w 452"/>
                <a:gd name="T71" fmla="*/ 393 h 452"/>
                <a:gd name="T72" fmla="*/ 194 w 452"/>
                <a:gd name="T73" fmla="*/ 452 h 452"/>
                <a:gd name="T74" fmla="*/ 259 w 452"/>
                <a:gd name="T75" fmla="*/ 452 h 452"/>
                <a:gd name="T76" fmla="*/ 346 w 452"/>
                <a:gd name="T77" fmla="*/ 210 h 452"/>
                <a:gd name="T78" fmla="*/ 243 w 452"/>
                <a:gd name="T79" fmla="*/ 346 h 452"/>
                <a:gd name="T80" fmla="*/ 106 w 452"/>
                <a:gd name="T81" fmla="*/ 242 h 452"/>
                <a:gd name="T82" fmla="*/ 210 w 452"/>
                <a:gd name="T83" fmla="*/ 106 h 452"/>
                <a:gd name="T84" fmla="*/ 266 w 452"/>
                <a:gd name="T85" fmla="*/ 111 h 452"/>
                <a:gd name="T86" fmla="*/ 266 w 452"/>
                <a:gd name="T87" fmla="*/ 111 h 452"/>
                <a:gd name="T88" fmla="*/ 312 w 452"/>
                <a:gd name="T89" fmla="*/ 140 h 452"/>
                <a:gd name="T90" fmla="*/ 331 w 452"/>
                <a:gd name="T91" fmla="*/ 165 h 452"/>
                <a:gd name="T92" fmla="*/ 346 w 452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2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2" y="259"/>
                    <a:pt x="452" y="259"/>
                    <a:pt x="452" y="259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3" y="393"/>
                    <a:pt x="183" y="393"/>
                    <a:pt x="183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6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normAutofit/>
            </a:bodyPr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iśľiḋé"/>
            <p:cNvSpPr/>
            <p:nvPr/>
          </p:nvSpPr>
          <p:spPr bwMode="auto">
            <a:xfrm>
              <a:off x="8114" y="4512"/>
              <a:ext cx="3429" cy="3431"/>
            </a:xfrm>
            <a:custGeom>
              <a:avLst/>
              <a:gdLst>
                <a:gd name="T0" fmla="*/ 427 w 746"/>
                <a:gd name="T1" fmla="*/ 746 h 746"/>
                <a:gd name="T2" fmla="*/ 444 w 746"/>
                <a:gd name="T3" fmla="*/ 648 h 746"/>
                <a:gd name="T4" fmla="*/ 518 w 746"/>
                <a:gd name="T5" fmla="*/ 618 h 746"/>
                <a:gd name="T6" fmla="*/ 599 w 746"/>
                <a:gd name="T7" fmla="*/ 675 h 746"/>
                <a:gd name="T8" fmla="*/ 675 w 746"/>
                <a:gd name="T9" fmla="*/ 598 h 746"/>
                <a:gd name="T10" fmla="*/ 618 w 746"/>
                <a:gd name="T11" fmla="*/ 517 h 746"/>
                <a:gd name="T12" fmla="*/ 649 w 746"/>
                <a:gd name="T13" fmla="*/ 444 h 746"/>
                <a:gd name="T14" fmla="*/ 746 w 746"/>
                <a:gd name="T15" fmla="*/ 427 h 746"/>
                <a:gd name="T16" fmla="*/ 746 w 746"/>
                <a:gd name="T17" fmla="*/ 319 h 746"/>
                <a:gd name="T18" fmla="*/ 648 w 746"/>
                <a:gd name="T19" fmla="*/ 302 h 746"/>
                <a:gd name="T20" fmla="*/ 645 w 746"/>
                <a:gd name="T21" fmla="*/ 294 h 746"/>
                <a:gd name="T22" fmla="*/ 645 w 746"/>
                <a:gd name="T23" fmla="*/ 294 h 746"/>
                <a:gd name="T24" fmla="*/ 633 w 746"/>
                <a:gd name="T25" fmla="*/ 266 h 746"/>
                <a:gd name="T26" fmla="*/ 628 w 746"/>
                <a:gd name="T27" fmla="*/ 252 h 746"/>
                <a:gd name="T28" fmla="*/ 628 w 746"/>
                <a:gd name="T29" fmla="*/ 252 h 746"/>
                <a:gd name="T30" fmla="*/ 618 w 746"/>
                <a:gd name="T31" fmla="*/ 229 h 746"/>
                <a:gd name="T32" fmla="*/ 675 w 746"/>
                <a:gd name="T33" fmla="*/ 147 h 746"/>
                <a:gd name="T34" fmla="*/ 599 w 746"/>
                <a:gd name="T35" fmla="*/ 71 h 746"/>
                <a:gd name="T36" fmla="*/ 518 w 746"/>
                <a:gd name="T37" fmla="*/ 128 h 746"/>
                <a:gd name="T38" fmla="*/ 444 w 746"/>
                <a:gd name="T39" fmla="*/ 97 h 746"/>
                <a:gd name="T40" fmla="*/ 427 w 746"/>
                <a:gd name="T41" fmla="*/ 0 h 746"/>
                <a:gd name="T42" fmla="*/ 319 w 746"/>
                <a:gd name="T43" fmla="*/ 0 h 746"/>
                <a:gd name="T44" fmla="*/ 302 w 746"/>
                <a:gd name="T45" fmla="*/ 98 h 746"/>
                <a:gd name="T46" fmla="*/ 229 w 746"/>
                <a:gd name="T47" fmla="*/ 128 h 746"/>
                <a:gd name="T48" fmla="*/ 148 w 746"/>
                <a:gd name="T49" fmla="*/ 71 h 746"/>
                <a:gd name="T50" fmla="*/ 71 w 746"/>
                <a:gd name="T51" fmla="*/ 147 h 746"/>
                <a:gd name="T52" fmla="*/ 129 w 746"/>
                <a:gd name="T53" fmla="*/ 229 h 746"/>
                <a:gd name="T54" fmla="*/ 98 w 746"/>
                <a:gd name="T55" fmla="*/ 302 h 746"/>
                <a:gd name="T56" fmla="*/ 0 w 746"/>
                <a:gd name="T57" fmla="*/ 319 h 746"/>
                <a:gd name="T58" fmla="*/ 0 w 746"/>
                <a:gd name="T59" fmla="*/ 427 h 746"/>
                <a:gd name="T60" fmla="*/ 98 w 746"/>
                <a:gd name="T61" fmla="*/ 444 h 746"/>
                <a:gd name="T62" fmla="*/ 129 w 746"/>
                <a:gd name="T63" fmla="*/ 518 h 746"/>
                <a:gd name="T64" fmla="*/ 72 w 746"/>
                <a:gd name="T65" fmla="*/ 599 h 746"/>
                <a:gd name="T66" fmla="*/ 148 w 746"/>
                <a:gd name="T67" fmla="*/ 675 h 746"/>
                <a:gd name="T68" fmla="*/ 229 w 746"/>
                <a:gd name="T69" fmla="*/ 618 h 746"/>
                <a:gd name="T70" fmla="*/ 303 w 746"/>
                <a:gd name="T71" fmla="*/ 648 h 746"/>
                <a:gd name="T72" fmla="*/ 320 w 746"/>
                <a:gd name="T73" fmla="*/ 746 h 746"/>
                <a:gd name="T74" fmla="*/ 427 w 746"/>
                <a:gd name="T75" fmla="*/ 746 h 746"/>
                <a:gd name="T76" fmla="*/ 571 w 746"/>
                <a:gd name="T77" fmla="*/ 346 h 746"/>
                <a:gd name="T78" fmla="*/ 400 w 746"/>
                <a:gd name="T79" fmla="*/ 571 h 746"/>
                <a:gd name="T80" fmla="*/ 175 w 746"/>
                <a:gd name="T81" fmla="*/ 400 h 746"/>
                <a:gd name="T82" fmla="*/ 346 w 746"/>
                <a:gd name="T83" fmla="*/ 175 h 746"/>
                <a:gd name="T84" fmla="*/ 438 w 746"/>
                <a:gd name="T85" fmla="*/ 184 h 746"/>
                <a:gd name="T86" fmla="*/ 438 w 746"/>
                <a:gd name="T87" fmla="*/ 184 h 746"/>
                <a:gd name="T88" fmla="*/ 514 w 746"/>
                <a:gd name="T89" fmla="*/ 232 h 746"/>
                <a:gd name="T90" fmla="*/ 546 w 746"/>
                <a:gd name="T91" fmla="*/ 273 h 746"/>
                <a:gd name="T92" fmla="*/ 571 w 746"/>
                <a:gd name="T93" fmla="*/ 3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746">
                  <a:moveTo>
                    <a:pt x="427" y="746"/>
                  </a:moveTo>
                  <a:cubicBezTo>
                    <a:pt x="444" y="648"/>
                    <a:pt x="444" y="648"/>
                    <a:pt x="444" y="648"/>
                  </a:cubicBezTo>
                  <a:cubicBezTo>
                    <a:pt x="518" y="618"/>
                    <a:pt x="518" y="618"/>
                    <a:pt x="518" y="618"/>
                  </a:cubicBezTo>
                  <a:cubicBezTo>
                    <a:pt x="599" y="675"/>
                    <a:pt x="599" y="675"/>
                    <a:pt x="599" y="675"/>
                  </a:cubicBezTo>
                  <a:cubicBezTo>
                    <a:pt x="675" y="598"/>
                    <a:pt x="675" y="598"/>
                    <a:pt x="675" y="598"/>
                  </a:cubicBezTo>
                  <a:cubicBezTo>
                    <a:pt x="618" y="517"/>
                    <a:pt x="618" y="517"/>
                    <a:pt x="618" y="517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746" y="427"/>
                    <a:pt x="746" y="427"/>
                    <a:pt x="746" y="427"/>
                  </a:cubicBezTo>
                  <a:cubicBezTo>
                    <a:pt x="746" y="319"/>
                    <a:pt x="746" y="319"/>
                    <a:pt x="746" y="319"/>
                  </a:cubicBezTo>
                  <a:cubicBezTo>
                    <a:pt x="648" y="302"/>
                    <a:pt x="648" y="302"/>
                    <a:pt x="648" y="302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33" y="266"/>
                    <a:pt x="633" y="266"/>
                    <a:pt x="633" y="266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18" y="229"/>
                    <a:pt x="618" y="229"/>
                    <a:pt x="618" y="229"/>
                  </a:cubicBezTo>
                  <a:cubicBezTo>
                    <a:pt x="675" y="147"/>
                    <a:pt x="675" y="147"/>
                    <a:pt x="675" y="147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518" y="128"/>
                    <a:pt x="518" y="128"/>
                    <a:pt x="518" y="128"/>
                  </a:cubicBezTo>
                  <a:cubicBezTo>
                    <a:pt x="444" y="97"/>
                    <a:pt x="444" y="97"/>
                    <a:pt x="444" y="97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229" y="128"/>
                    <a:pt x="229" y="128"/>
                    <a:pt x="229" y="128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98" y="302"/>
                    <a:pt x="98" y="302"/>
                    <a:pt x="98" y="302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129" y="518"/>
                    <a:pt x="129" y="518"/>
                    <a:pt x="129" y="518"/>
                  </a:cubicBezTo>
                  <a:cubicBezTo>
                    <a:pt x="72" y="599"/>
                    <a:pt x="72" y="599"/>
                    <a:pt x="72" y="599"/>
                  </a:cubicBezTo>
                  <a:cubicBezTo>
                    <a:pt x="148" y="675"/>
                    <a:pt x="148" y="675"/>
                    <a:pt x="148" y="675"/>
                  </a:cubicBezTo>
                  <a:cubicBezTo>
                    <a:pt x="229" y="618"/>
                    <a:pt x="229" y="618"/>
                    <a:pt x="229" y="61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20" y="746"/>
                    <a:pt x="320" y="746"/>
                    <a:pt x="320" y="746"/>
                  </a:cubicBezTo>
                  <a:cubicBezTo>
                    <a:pt x="427" y="746"/>
                    <a:pt x="427" y="746"/>
                    <a:pt x="427" y="746"/>
                  </a:cubicBezTo>
                  <a:close/>
                  <a:moveTo>
                    <a:pt x="571" y="346"/>
                  </a:moveTo>
                  <a:cubicBezTo>
                    <a:pt x="586" y="455"/>
                    <a:pt x="509" y="556"/>
                    <a:pt x="400" y="571"/>
                  </a:cubicBezTo>
                  <a:cubicBezTo>
                    <a:pt x="291" y="586"/>
                    <a:pt x="190" y="509"/>
                    <a:pt x="175" y="400"/>
                  </a:cubicBezTo>
                  <a:cubicBezTo>
                    <a:pt x="160" y="291"/>
                    <a:pt x="237" y="190"/>
                    <a:pt x="346" y="175"/>
                  </a:cubicBezTo>
                  <a:cubicBezTo>
                    <a:pt x="378" y="171"/>
                    <a:pt x="410" y="174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67" y="194"/>
                    <a:pt x="493" y="210"/>
                    <a:pt x="514" y="232"/>
                  </a:cubicBezTo>
                  <a:cubicBezTo>
                    <a:pt x="527" y="244"/>
                    <a:pt x="537" y="258"/>
                    <a:pt x="546" y="273"/>
                  </a:cubicBezTo>
                  <a:cubicBezTo>
                    <a:pt x="559" y="295"/>
                    <a:pt x="568" y="320"/>
                    <a:pt x="571" y="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>
              <a:normAutofit/>
            </a:bodyPr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íṡḻíḓê"/>
            <p:cNvSpPr/>
            <p:nvPr/>
          </p:nvSpPr>
          <p:spPr bwMode="auto">
            <a:xfrm>
              <a:off x="5730" y="2139"/>
              <a:ext cx="3561" cy="3550"/>
            </a:xfrm>
            <a:custGeom>
              <a:avLst/>
              <a:gdLst>
                <a:gd name="T0" fmla="*/ 630 w 775"/>
                <a:gd name="T1" fmla="*/ 746 h 772"/>
                <a:gd name="T2" fmla="*/ 628 w 775"/>
                <a:gd name="T3" fmla="*/ 747 h 772"/>
                <a:gd name="T4" fmla="*/ 533 w 775"/>
                <a:gd name="T5" fmla="*/ 772 h 772"/>
                <a:gd name="T6" fmla="*/ 385 w 775"/>
                <a:gd name="T7" fmla="*/ 641 h 772"/>
                <a:gd name="T8" fmla="*/ 418 w 775"/>
                <a:gd name="T9" fmla="*/ 537 h 772"/>
                <a:gd name="T10" fmla="*/ 421 w 775"/>
                <a:gd name="T11" fmla="*/ 529 h 772"/>
                <a:gd name="T12" fmla="*/ 34 w 775"/>
                <a:gd name="T13" fmla="*/ 159 h 772"/>
                <a:gd name="T14" fmla="*/ 37 w 775"/>
                <a:gd name="T15" fmla="*/ 37 h 772"/>
                <a:gd name="T16" fmla="*/ 37 w 775"/>
                <a:gd name="T17" fmla="*/ 37 h 772"/>
                <a:gd name="T18" fmla="*/ 159 w 775"/>
                <a:gd name="T19" fmla="*/ 34 h 772"/>
                <a:gd name="T20" fmla="*/ 527 w 775"/>
                <a:gd name="T21" fmla="*/ 419 h 772"/>
                <a:gd name="T22" fmla="*/ 540 w 775"/>
                <a:gd name="T23" fmla="*/ 416 h 772"/>
                <a:gd name="T24" fmla="*/ 643 w 775"/>
                <a:gd name="T25" fmla="*/ 382 h 772"/>
                <a:gd name="T26" fmla="*/ 775 w 775"/>
                <a:gd name="T27" fmla="*/ 530 h 772"/>
                <a:gd name="T28" fmla="*/ 749 w 775"/>
                <a:gd name="T29" fmla="*/ 625 h 772"/>
                <a:gd name="T30" fmla="*/ 749 w 775"/>
                <a:gd name="T31" fmla="*/ 627 h 772"/>
                <a:gd name="T32" fmla="*/ 745 w 775"/>
                <a:gd name="T33" fmla="*/ 623 h 772"/>
                <a:gd name="T34" fmla="*/ 646 w 775"/>
                <a:gd name="T35" fmla="*/ 524 h 772"/>
                <a:gd name="T36" fmla="*/ 567 w 775"/>
                <a:gd name="T37" fmla="*/ 564 h 772"/>
                <a:gd name="T38" fmla="*/ 527 w 775"/>
                <a:gd name="T39" fmla="*/ 644 h 772"/>
                <a:gd name="T40" fmla="*/ 625 w 775"/>
                <a:gd name="T41" fmla="*/ 742 h 772"/>
                <a:gd name="T42" fmla="*/ 630 w 775"/>
                <a:gd name="T43" fmla="*/ 746 h 772"/>
                <a:gd name="T44" fmla="*/ 129 w 775"/>
                <a:gd name="T45" fmla="*/ 129 h 772"/>
                <a:gd name="T46" fmla="*/ 71 w 775"/>
                <a:gd name="T47" fmla="*/ 129 h 772"/>
                <a:gd name="T48" fmla="*/ 71 w 775"/>
                <a:gd name="T49" fmla="*/ 70 h 772"/>
                <a:gd name="T50" fmla="*/ 129 w 775"/>
                <a:gd name="T51" fmla="*/ 70 h 772"/>
                <a:gd name="T52" fmla="*/ 129 w 775"/>
                <a:gd name="T53" fmla="*/ 12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5" h="772">
                  <a:moveTo>
                    <a:pt x="630" y="746"/>
                  </a:moveTo>
                  <a:cubicBezTo>
                    <a:pt x="628" y="747"/>
                    <a:pt x="628" y="747"/>
                    <a:pt x="628" y="747"/>
                  </a:cubicBezTo>
                  <a:cubicBezTo>
                    <a:pt x="533" y="772"/>
                    <a:pt x="533" y="772"/>
                    <a:pt x="533" y="772"/>
                  </a:cubicBezTo>
                  <a:cubicBezTo>
                    <a:pt x="385" y="641"/>
                    <a:pt x="385" y="641"/>
                    <a:pt x="385" y="641"/>
                  </a:cubicBezTo>
                  <a:cubicBezTo>
                    <a:pt x="418" y="537"/>
                    <a:pt x="418" y="537"/>
                    <a:pt x="418" y="537"/>
                  </a:cubicBezTo>
                  <a:cubicBezTo>
                    <a:pt x="421" y="529"/>
                    <a:pt x="421" y="529"/>
                    <a:pt x="421" y="52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0" y="127"/>
                    <a:pt x="4" y="7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0" y="4"/>
                    <a:pt x="127" y="0"/>
                    <a:pt x="159" y="34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40" y="416"/>
                    <a:pt x="540" y="416"/>
                    <a:pt x="540" y="416"/>
                  </a:cubicBezTo>
                  <a:cubicBezTo>
                    <a:pt x="643" y="382"/>
                    <a:pt x="643" y="382"/>
                    <a:pt x="643" y="382"/>
                  </a:cubicBezTo>
                  <a:cubicBezTo>
                    <a:pt x="775" y="530"/>
                    <a:pt x="775" y="530"/>
                    <a:pt x="775" y="530"/>
                  </a:cubicBezTo>
                  <a:cubicBezTo>
                    <a:pt x="749" y="625"/>
                    <a:pt x="749" y="625"/>
                    <a:pt x="749" y="625"/>
                  </a:cubicBezTo>
                  <a:cubicBezTo>
                    <a:pt x="749" y="627"/>
                    <a:pt x="749" y="627"/>
                    <a:pt x="749" y="627"/>
                  </a:cubicBezTo>
                  <a:cubicBezTo>
                    <a:pt x="745" y="623"/>
                    <a:pt x="745" y="623"/>
                    <a:pt x="745" y="623"/>
                  </a:cubicBezTo>
                  <a:cubicBezTo>
                    <a:pt x="646" y="524"/>
                    <a:pt x="646" y="524"/>
                    <a:pt x="646" y="524"/>
                  </a:cubicBezTo>
                  <a:cubicBezTo>
                    <a:pt x="567" y="564"/>
                    <a:pt x="567" y="564"/>
                    <a:pt x="567" y="564"/>
                  </a:cubicBezTo>
                  <a:cubicBezTo>
                    <a:pt x="527" y="644"/>
                    <a:pt x="527" y="644"/>
                    <a:pt x="527" y="644"/>
                  </a:cubicBezTo>
                  <a:cubicBezTo>
                    <a:pt x="625" y="742"/>
                    <a:pt x="625" y="742"/>
                    <a:pt x="625" y="742"/>
                  </a:cubicBezTo>
                  <a:cubicBezTo>
                    <a:pt x="630" y="746"/>
                    <a:pt x="630" y="746"/>
                    <a:pt x="630" y="746"/>
                  </a:cubicBezTo>
                  <a:close/>
                  <a:moveTo>
                    <a:pt x="129" y="129"/>
                  </a:moveTo>
                  <a:cubicBezTo>
                    <a:pt x="113" y="145"/>
                    <a:pt x="87" y="145"/>
                    <a:pt x="71" y="129"/>
                  </a:cubicBezTo>
                  <a:cubicBezTo>
                    <a:pt x="55" y="113"/>
                    <a:pt x="55" y="86"/>
                    <a:pt x="71" y="70"/>
                  </a:cubicBezTo>
                  <a:cubicBezTo>
                    <a:pt x="87" y="54"/>
                    <a:pt x="113" y="54"/>
                    <a:pt x="129" y="70"/>
                  </a:cubicBezTo>
                  <a:cubicBezTo>
                    <a:pt x="145" y="86"/>
                    <a:pt x="145" y="113"/>
                    <a:pt x="129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normAutofit/>
            </a:bodyPr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7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3243" y="2384108"/>
            <a:ext cx="5821204" cy="607219"/>
          </a:xfrm>
          <a:prstGeom prst="rect">
            <a:avLst/>
          </a:prstGeom>
        </p:spPr>
      </p:pic>
      <p:pic>
        <p:nvPicPr>
          <p:cNvPr id="28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494" y="3924300"/>
            <a:ext cx="5818823" cy="995363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083243" y="5243989"/>
            <a:ext cx="5577364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35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绘图基于Ｒ包</a:t>
            </a:r>
            <a:r>
              <a:rPr lang="en-US" altLang="zh-CN" sz="135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“ggplot2”</a:t>
            </a:r>
            <a:r>
              <a:rPr lang="zh-CN" altLang="en-US" sz="135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实现。</a:t>
            </a:r>
            <a:r>
              <a:rPr lang="en-US" sz="135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Rawdata</a:t>
            </a:r>
            <a:r>
              <a:rPr lang="zh-CN" sz="135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是输入的数据，</a:t>
            </a:r>
            <a:r>
              <a:rPr lang="en-US" sz="135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x,y,z</a:t>
            </a:r>
            <a:r>
              <a:rPr lang="zh-CN" sz="135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sz="135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color,size</a:t>
            </a:r>
            <a:r>
              <a:rPr lang="zh-CN" altLang="en-US" sz="135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35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width</a:t>
            </a:r>
            <a:r>
              <a:rPr lang="zh-CN" sz="135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是设置不同参数</a:t>
            </a:r>
            <a:endParaRPr lang="zh-CN" altLang="en-US" sz="135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ï$1ïḋê"/>
          <p:cNvSpPr/>
          <p:nvPr/>
        </p:nvSpPr>
        <p:spPr bwMode="auto">
          <a:xfrm>
            <a:off x="568643" y="1115528"/>
            <a:ext cx="621069" cy="446666"/>
          </a:xfrm>
          <a:prstGeom prst="parallelogram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68580" tIns="34290" rIns="68580" bIns="34290" anchor="ctr" anchorCtr="1" forceAA="0" compatLnSpc="1">
            <a:noAutofit/>
          </a:bodyPr>
          <a:p>
            <a:pPr algn="ctr"/>
            <a:r>
              <a: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  <a:endParaRPr lang="en-US" altLang="zh-CN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iS1iḑè"/>
          <p:cNvSpPr/>
          <p:nvPr/>
        </p:nvSpPr>
        <p:spPr bwMode="auto">
          <a:xfrm>
            <a:off x="568742" y="1115528"/>
            <a:ext cx="4010246" cy="446666"/>
          </a:xfrm>
          <a:prstGeom prst="parallelogram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68580" tIns="34290" rIns="68580" bIns="34290" anchor="ctr" anchorCtr="1" forceAA="0" compatLnSpc="1">
            <a:noAutofit/>
          </a:bodyPr>
          <a:p>
            <a:pPr>
              <a:lnSpc>
                <a:spcPct val="120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绘图代码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ow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104234" y="3087594"/>
            <a:ext cx="1573109" cy="683546"/>
            <a:chOff x="2855913" y="-477838"/>
            <a:chExt cx="5757862" cy="2501900"/>
          </a:xfrm>
          <a:solidFill>
            <a:schemeClr val="accent1"/>
          </a:solidFill>
        </p:grpSpPr>
        <p:sp>
          <p:nvSpPr>
            <p:cNvPr id="9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0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1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922313" y="3729835"/>
            <a:ext cx="3401291" cy="492594"/>
          </a:xfrm>
        </p:spPr>
        <p:txBody>
          <a:bodyPr>
            <a:noAutofit/>
          </a:bodyPr>
          <a:lstStyle/>
          <a:p>
            <a:r>
              <a:rPr lang="zh-CN" sz="4050" b="0" dirty="0">
                <a:solidFill>
                  <a:srgbClr val="C00000"/>
                </a:solidFill>
              </a:rPr>
              <a:t>简介</a:t>
            </a:r>
            <a:endParaRPr lang="zh-CN" sz="4050" b="0" dirty="0">
              <a:solidFill>
                <a:srgbClr val="C00000"/>
              </a:solidFill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696312" y="3505521"/>
            <a:ext cx="3853295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39140" y="2689592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z="135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şlïḓe"/>
          <p:cNvSpPr/>
          <p:nvPr/>
        </p:nvSpPr>
        <p:spPr bwMode="auto">
          <a:xfrm>
            <a:off x="583982" y="1106249"/>
            <a:ext cx="4010246" cy="446666"/>
          </a:xfrm>
          <a:prstGeom prst="parallelogram">
            <a:avLst/>
          </a:prstGeom>
          <a:noFill/>
          <a:ln w="12700" cap="flat" cmpd="sng" algn="ctr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68580" tIns="34290" rIns="68580" bIns="34290" anchor="ctr" anchorCtr="1" forceAA="0" compatLnSpc="1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简介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íş1îḑè"/>
          <p:cNvSpPr/>
          <p:nvPr/>
        </p:nvSpPr>
        <p:spPr bwMode="auto">
          <a:xfrm>
            <a:off x="583883" y="1106249"/>
            <a:ext cx="621069" cy="446666"/>
          </a:xfrm>
          <a:prstGeom prst="parallelogram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68580" tIns="34290" rIns="68580" bIns="34290" anchor="ctr" anchorCtr="1" forceAA="0" compatLnSpc="1">
            <a:noAutofit/>
          </a:bodyPr>
          <a:p>
            <a:pPr algn="ctr"/>
            <a:r>
              <a:rPr lang="en-US" altLang="zh-CN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  <a:endParaRPr lang="en-US" altLang="zh-CN" dirty="0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883" y="1845945"/>
            <a:ext cx="7919561" cy="1360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/>
              <a:t>1</a:t>
            </a:r>
            <a:r>
              <a:rPr lang="zh-CN" altLang="en-US" sz="1500" b="1"/>
              <a:t>、多因素方差分析</a:t>
            </a:r>
            <a:endParaRPr lang="zh-CN" altLang="en-US" sz="1500" b="1"/>
          </a:p>
          <a:p>
            <a:r>
              <a:rPr lang="zh-CN" altLang="en-US" sz="1350"/>
              <a:t>当有两个或者两个以上的因素对因变量产生影响时，可以用多因素方差分析的方法来进行分析。多因素方差分析亦称“多向方差分析”，原理与单因素方差分析基本一致，也是利用方差比较的方法，通过假设检验的过程来判断多个因素是否对因变量产生显著性影响。</a:t>
            </a:r>
            <a:endParaRPr lang="zh-CN" altLang="en-US" sz="1350"/>
          </a:p>
          <a:p>
            <a:r>
              <a:rPr lang="zh-CN" altLang="en-US" sz="1350">
                <a:solidFill>
                  <a:srgbClr val="FF0000"/>
                </a:solidFill>
              </a:rPr>
              <a:t>本工具用于进行多因素方差分析中包括的双因素分析。</a:t>
            </a:r>
            <a:endParaRPr lang="zh-CN" altLang="en-US" sz="1350">
              <a:solidFill>
                <a:srgbClr val="FF0000"/>
              </a:solidFill>
            </a:endParaRPr>
          </a:p>
          <a:p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3883" y="3207068"/>
            <a:ext cx="3866198" cy="1360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/>
              <a:t>2</a:t>
            </a:r>
            <a:r>
              <a:rPr lang="zh-CN" altLang="en-US" sz="1500" b="1"/>
              <a:t>、输入数据基本格式</a:t>
            </a:r>
            <a:endParaRPr lang="zh-CN" altLang="en-US" sz="1500" b="1"/>
          </a:p>
          <a:p>
            <a:endParaRPr lang="zh-CN" altLang="en-US" sz="1350" b="1"/>
          </a:p>
          <a:p>
            <a:endParaRPr lang="zh-CN" altLang="en-US" sz="1350"/>
          </a:p>
          <a:p>
            <a:r>
              <a:rPr lang="zh-CN" altLang="en-US" sz="1350"/>
              <a:t>自变量：因素</a:t>
            </a:r>
            <a:r>
              <a:rPr lang="en-US" altLang="zh-CN" sz="1350"/>
              <a:t>1</a:t>
            </a:r>
            <a:r>
              <a:rPr lang="zh-CN" altLang="en-US" sz="1350"/>
              <a:t>，因素</a:t>
            </a:r>
            <a:r>
              <a:rPr lang="en-US" altLang="zh-CN" sz="1350"/>
              <a:t>2</a:t>
            </a:r>
            <a:r>
              <a:rPr lang="zh-CN" altLang="en-US" sz="1350"/>
              <a:t>均为分组变量</a:t>
            </a:r>
            <a:endParaRPr lang="zh-CN" altLang="en-US" sz="1350"/>
          </a:p>
          <a:p>
            <a:r>
              <a:rPr lang="zh-CN" altLang="en-US" sz="1350"/>
              <a:t>因变量：为数值</a:t>
            </a:r>
            <a:endParaRPr lang="zh-CN" altLang="en-US" sz="1350"/>
          </a:p>
          <a:p>
            <a:endParaRPr lang="zh-CN" altLang="en-US" sz="135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5364" y="3390900"/>
            <a:ext cx="1571625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şlïḓe"/>
          <p:cNvSpPr/>
          <p:nvPr/>
        </p:nvSpPr>
        <p:spPr bwMode="auto">
          <a:xfrm>
            <a:off x="583982" y="1106249"/>
            <a:ext cx="4010246" cy="446666"/>
          </a:xfrm>
          <a:prstGeom prst="parallelogram">
            <a:avLst/>
          </a:prstGeom>
          <a:noFill/>
          <a:ln w="12700" cap="flat" cmpd="sng" algn="ctr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68580" tIns="34290" rIns="68580" bIns="34290" anchor="ctr" anchorCtr="1" forceAA="0" compatLnSpc="1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简介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íş1îḑè"/>
          <p:cNvSpPr/>
          <p:nvPr/>
        </p:nvSpPr>
        <p:spPr bwMode="auto">
          <a:xfrm>
            <a:off x="583883" y="1106249"/>
            <a:ext cx="621069" cy="446666"/>
          </a:xfrm>
          <a:prstGeom prst="parallelogram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68580" tIns="34290" rIns="68580" bIns="34290" anchor="ctr" anchorCtr="1" forceAA="0" compatLnSpc="1">
            <a:noAutofit/>
          </a:bodyPr>
          <a:p>
            <a:pPr algn="ctr"/>
            <a:r>
              <a:rPr lang="en-US" altLang="zh-CN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  <a:endParaRPr lang="en-US" altLang="zh-CN" dirty="0">
              <a:solidFill>
                <a:schemeClr val="bg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3883" y="1795463"/>
            <a:ext cx="770477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/>
              <a:t>3</a:t>
            </a:r>
            <a:r>
              <a:rPr lang="zh-CN" altLang="en-US" sz="1500" b="1"/>
              <a:t>、</a:t>
            </a:r>
            <a:r>
              <a:rPr lang="en-US" altLang="zh-CN" sz="1500" b="1"/>
              <a:t>BoxPlot&amp;ViolinPlot</a:t>
            </a:r>
            <a:endParaRPr lang="en-US" altLang="zh-CN" sz="1500" b="1"/>
          </a:p>
        </p:txBody>
      </p:sp>
      <p:grpSp>
        <p:nvGrpSpPr>
          <p:cNvPr id="9" name="组合 8"/>
          <p:cNvGrpSpPr/>
          <p:nvPr/>
        </p:nvGrpSpPr>
        <p:grpSpPr>
          <a:xfrm>
            <a:off x="238125" y="2643505"/>
            <a:ext cx="4192905" cy="2970194"/>
            <a:chOff x="1226" y="3834"/>
            <a:chExt cx="8021" cy="5273"/>
          </a:xfrm>
        </p:grpSpPr>
        <p:pic>
          <p:nvPicPr>
            <p:cNvPr id="3" name="图片 2" descr="boxplo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26" y="3834"/>
              <a:ext cx="8021" cy="461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4060" y="8576"/>
              <a:ext cx="1624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350">
                  <a:sym typeface="+mn-ea"/>
                </a:rPr>
                <a:t>BoxPlot</a:t>
              </a:r>
              <a:endParaRPr lang="zh-CN" altLang="en-US" sz="135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31030" y="2643505"/>
            <a:ext cx="4276090" cy="2823007"/>
            <a:chOff x="9760" y="3834"/>
            <a:chExt cx="8021" cy="5304"/>
          </a:xfrm>
        </p:grpSpPr>
        <p:pic>
          <p:nvPicPr>
            <p:cNvPr id="5" name="图片 4" descr="violinplo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60" y="3834"/>
              <a:ext cx="8021" cy="461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511" y="8576"/>
              <a:ext cx="1877" cy="5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350">
                  <a:sym typeface="+mn-ea"/>
                </a:rPr>
                <a:t>ViolinPlot</a:t>
              </a:r>
              <a:endParaRPr lang="zh-CN" altLang="en-US" sz="135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922313" y="3729835"/>
            <a:ext cx="3401291" cy="492594"/>
          </a:xfrm>
        </p:spPr>
        <p:txBody>
          <a:bodyPr>
            <a:noAutofit/>
          </a:bodyPr>
          <a:lstStyle/>
          <a:p>
            <a:r>
              <a:rPr lang="en-US" altLang="zh-CN" sz="4050" b="0" dirty="0">
                <a:solidFill>
                  <a:srgbClr val="C00000"/>
                </a:solidFill>
              </a:rPr>
              <a:t>HELP</a:t>
            </a:r>
            <a:r>
              <a:rPr lang="zh-CN" altLang="en-US" sz="4050" b="0" dirty="0">
                <a:solidFill>
                  <a:srgbClr val="C00000"/>
                </a:solidFill>
              </a:rPr>
              <a:t>文档</a:t>
            </a:r>
            <a:endParaRPr lang="zh-CN" altLang="en-US" sz="4050" b="0" dirty="0">
              <a:solidFill>
                <a:srgbClr val="C00000"/>
              </a:solidFill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696312" y="3505521"/>
            <a:ext cx="3853295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39140" y="2689592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z="135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7218" y="1116806"/>
            <a:ext cx="4010025" cy="447199"/>
            <a:chOff x="1147" y="457"/>
            <a:chExt cx="8420" cy="939"/>
          </a:xfrm>
        </p:grpSpPr>
        <p:sp>
          <p:nvSpPr>
            <p:cNvPr id="8" name="išḻíďè"/>
            <p:cNvSpPr/>
            <p:nvPr/>
          </p:nvSpPr>
          <p:spPr bwMode="auto">
            <a:xfrm>
              <a:off x="1147" y="457"/>
              <a:ext cx="1304" cy="938"/>
            </a:xfrm>
            <a:prstGeom prst="parallelogram">
              <a:avLst/>
            </a:prstGeom>
            <a:solidFill>
              <a:schemeClr val="accent3"/>
            </a:solidFill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68580" tIns="34290" rIns="68580" bIns="34290" anchor="ctr" anchorCtr="1" forceAA="0" compatLnSpc="1">
              <a:noAutofit/>
            </a:bodyPr>
            <a:lstStyle/>
            <a:p>
              <a:pPr algn="ctr"/>
              <a:r>
                <a:rPr lang="en-US" altLang="zh-CN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íşḷïḓè"/>
            <p:cNvSpPr/>
            <p:nvPr/>
          </p:nvSpPr>
          <p:spPr bwMode="auto">
            <a:xfrm>
              <a:off x="1147" y="458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68580" tIns="34290" rIns="68580" bIns="34290" anchor="ctr" anchorCtr="1" forceAA="0" compatLnSpc="1">
              <a:normAutofit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黑体" panose="02010609060101010101" charset="-122"/>
                  <a:ea typeface="黑体" panose="02010609060101010101" charset="-122"/>
                </a:rPr>
                <a:t>HELP</a:t>
              </a:r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</a:rPr>
                <a:t>文档</a:t>
              </a:r>
              <a:r>
                <a:rPr lang="en-US" altLang="zh-CN" sz="825" dirty="0"/>
                <a:t> </a:t>
              </a:r>
              <a:endParaRPr lang="en-US" altLang="zh-CN" sz="825" dirty="0"/>
            </a:p>
          </p:txBody>
        </p:sp>
      </p:grp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01504" y="1935480"/>
            <a:ext cx="7941469" cy="350853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922313" y="3729835"/>
            <a:ext cx="3401291" cy="492594"/>
          </a:xfrm>
        </p:spPr>
        <p:txBody>
          <a:bodyPr>
            <a:noAutofit/>
          </a:bodyPr>
          <a:lstStyle/>
          <a:p>
            <a:r>
              <a:rPr lang="zh-CN" sz="4050" b="0" dirty="0">
                <a:solidFill>
                  <a:srgbClr val="C00000"/>
                </a:solidFill>
              </a:rPr>
              <a:t>功能展示</a:t>
            </a:r>
            <a:endParaRPr lang="zh-CN" sz="4050" b="0" dirty="0">
              <a:solidFill>
                <a:srgbClr val="C00000"/>
              </a:solidFill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696312" y="3505521"/>
            <a:ext cx="3853295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39140" y="2689592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z="135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57689" y="1145858"/>
            <a:ext cx="4010025" cy="446723"/>
            <a:chOff x="2256" y="554"/>
            <a:chExt cx="8420" cy="938"/>
          </a:xfrm>
        </p:grpSpPr>
        <p:sp>
          <p:nvSpPr>
            <p:cNvPr id="10" name="ï$1ïḋê"/>
            <p:cNvSpPr/>
            <p:nvPr/>
          </p:nvSpPr>
          <p:spPr bwMode="auto">
            <a:xfrm>
              <a:off x="2256" y="554"/>
              <a:ext cx="1304" cy="938"/>
            </a:xfrm>
            <a:prstGeom prst="parallelogram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68580" tIns="34290" rIns="68580" bIns="34290" anchor="ctr" anchorCtr="1" forceAA="0" compatLnSpc="1">
              <a:noAutofit/>
            </a:bodyPr>
            <a:p>
              <a:pPr algn="ctr"/>
              <a:r>
                <a:rPr lang="en-US" altLang="zh-CN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iS1iḑè"/>
            <p:cNvSpPr/>
            <p:nvPr/>
          </p:nvSpPr>
          <p:spPr bwMode="auto">
            <a:xfrm>
              <a:off x="2256" y="554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68580" tIns="34290" rIns="68580" bIns="34290" anchor="ctr" anchorCtr="1" forceAA="0" compatLnSpc="1">
              <a:noAutofit/>
            </a:bodyPr>
            <a:p>
              <a:pPr>
                <a:lnSpc>
                  <a:spcPct val="120000"/>
                </a:lnSpc>
              </a:pPr>
              <a:r>
                <a:rPr lang="zh-CN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功能流程</a:t>
              </a:r>
              <a:endParaRPr 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6255" y="2251710"/>
            <a:ext cx="8111014" cy="2354580"/>
            <a:chOff x="1848" y="3720"/>
            <a:chExt cx="17031" cy="4944"/>
          </a:xfrm>
        </p:grpSpPr>
        <p:grpSp>
          <p:nvGrpSpPr>
            <p:cNvPr id="13" name="组合 12"/>
            <p:cNvGrpSpPr/>
            <p:nvPr/>
          </p:nvGrpSpPr>
          <p:grpSpPr>
            <a:xfrm>
              <a:off x="1848" y="3808"/>
              <a:ext cx="15464" cy="4856"/>
              <a:chOff x="1848" y="3808"/>
              <a:chExt cx="15464" cy="4856"/>
            </a:xfrm>
          </p:grpSpPr>
          <p:grpSp>
            <p:nvGrpSpPr>
              <p:cNvPr id="2" name="713767e3-dc35-40d0-8e00-b7b14660c07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1848" y="3808"/>
                <a:ext cx="15465" cy="4856"/>
                <a:chOff x="662657" y="2462926"/>
                <a:chExt cx="9820441" cy="3083412"/>
              </a:xfrm>
            </p:grpSpPr>
            <p:sp>
              <p:nvSpPr>
                <p:cNvPr id="6" name="íšlídê"/>
                <p:cNvSpPr/>
                <p:nvPr/>
              </p:nvSpPr>
              <p:spPr>
                <a:xfrm rot="5400000" flipV="1">
                  <a:off x="4153171" y="3409135"/>
                  <a:ext cx="130727" cy="130727"/>
                </a:xfrm>
                <a:prstGeom prst="ellipse">
                  <a:avLst/>
                </a:prstGeom>
                <a:noFill/>
                <a:ln w="3810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68580" tIns="34290" rIns="68580" bIns="34290" rtlCol="0" anchor="ctr">
                  <a:normAutofit fontScale="25000" lnSpcReduction="20000"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7" name="直接连接符 6"/>
                <p:cNvCxnSpPr>
                  <a:stCxn id="6" idx="0"/>
                </p:cNvCxnSpPr>
                <p:nvPr/>
              </p:nvCxnSpPr>
              <p:spPr>
                <a:xfrm flipH="1" flipV="1">
                  <a:off x="2503662" y="3474202"/>
                  <a:ext cx="1649509" cy="297"/>
                </a:xfrm>
                <a:prstGeom prst="line">
                  <a:avLst/>
                </a:prstGeom>
                <a:noFill/>
                <a:ln w="3810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8" name="ïṩlïḍê"/>
                <p:cNvSpPr/>
                <p:nvPr/>
              </p:nvSpPr>
              <p:spPr>
                <a:xfrm rot="16200000">
                  <a:off x="1695921" y="3078803"/>
                  <a:ext cx="791389" cy="791392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68580" tIns="34290" rIns="68580" bIns="34290" rtlCol="0" anchor="ctr">
                  <a:normAutofit fontScale="25000" lnSpcReduction="20000"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" name="íSlíḋê"/>
                <p:cNvSpPr/>
                <p:nvPr/>
              </p:nvSpPr>
              <p:spPr>
                <a:xfrm rot="10800000" flipV="1">
                  <a:off x="1732963" y="3128266"/>
                  <a:ext cx="692468" cy="69246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68580" tIns="34290" rIns="68580" bIns="34290" rtlCol="0" anchor="ctr">
                  <a:normAutofit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rPr>
                    <a:t>1</a:t>
                  </a:r>
                  <a:endParaRPr kumimoji="0" lang="en-US" altLang="zh-CN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" name="直接连接符 2"/>
                <p:cNvCxnSpPr>
                  <a:stCxn id="19" idx="0"/>
                </p:cNvCxnSpPr>
                <p:nvPr/>
              </p:nvCxnSpPr>
              <p:spPr>
                <a:xfrm rot="16200000" flipV="1">
                  <a:off x="5993530" y="2649298"/>
                  <a:ext cx="297" cy="1649509"/>
                </a:xfrm>
                <a:prstGeom prst="line">
                  <a:avLst/>
                </a:prstGeom>
                <a:noFill/>
                <a:ln w="3810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" name="ïṧlíďe"/>
                <p:cNvSpPr/>
                <p:nvPr/>
              </p:nvSpPr>
              <p:spPr>
                <a:xfrm rot="16200000">
                  <a:off x="4361182" y="3078505"/>
                  <a:ext cx="791389" cy="791392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68580" tIns="34290" rIns="68580" bIns="34290" rtlCol="0" anchor="ctr">
                  <a:normAutofit fontScale="25000" lnSpcReduction="20000"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" name="ísľide"/>
                <p:cNvSpPr/>
                <p:nvPr/>
              </p:nvSpPr>
              <p:spPr>
                <a:xfrm rot="10800000" flipV="1">
                  <a:off x="4379810" y="3127969"/>
                  <a:ext cx="692468" cy="69246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68580" tIns="34290" rIns="68580" bIns="34290" rtlCol="0" anchor="ctr">
                  <a:normAutofit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rPr>
                    <a:t>2</a:t>
                  </a:r>
                  <a:endParaRPr kumimoji="0" lang="en-US" altLang="zh-CN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" name="ïṥḻídê"/>
                <p:cNvSpPr/>
                <p:nvPr/>
              </p:nvSpPr>
              <p:spPr>
                <a:xfrm rot="16200000">
                  <a:off x="7026446" y="3078504"/>
                  <a:ext cx="791389" cy="791392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68580" tIns="34290" rIns="68580" bIns="34290" rtlCol="0" anchor="ctr">
                  <a:normAutofit fontScale="25000" lnSpcReduction="20000"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" name="işḷïḓè"/>
                <p:cNvSpPr/>
                <p:nvPr/>
              </p:nvSpPr>
              <p:spPr>
                <a:xfrm rot="10800000" flipV="1">
                  <a:off x="7026023" y="3127968"/>
                  <a:ext cx="692468" cy="69246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68580" tIns="34290" rIns="68580" bIns="34290" rtlCol="0" anchor="ctr">
                  <a:normAutofit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rPr>
                    <a:t>3</a:t>
                  </a:r>
                  <a:endParaRPr kumimoji="0" lang="en-US" altLang="zh-CN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" name="íSļíḋê"/>
                <p:cNvSpPr/>
                <p:nvPr/>
              </p:nvSpPr>
              <p:spPr>
                <a:xfrm rot="16200000">
                  <a:off x="9691707" y="3078504"/>
                  <a:ext cx="791389" cy="791392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68580" tIns="34290" rIns="68580" bIns="34290" rtlCol="0" anchor="ctr">
                  <a:normAutofit fontScale="25000" lnSpcReduction="20000"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" name="î$ḻide"/>
                <p:cNvSpPr/>
                <p:nvPr/>
              </p:nvSpPr>
              <p:spPr>
                <a:xfrm rot="16200000">
                  <a:off x="6818432" y="3408838"/>
                  <a:ext cx="130727" cy="130727"/>
                </a:xfrm>
                <a:prstGeom prst="ellipse">
                  <a:avLst/>
                </a:prstGeom>
                <a:noFill/>
                <a:ln w="3810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68580" tIns="34290" rIns="68580" bIns="34290" rtlCol="0" anchor="ctr">
                  <a:normAutofit fontScale="25000" lnSpcReduction="20000"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" name="íṣľídê"/>
                <p:cNvSpPr/>
                <p:nvPr/>
              </p:nvSpPr>
              <p:spPr>
                <a:xfrm rot="16200000">
                  <a:off x="9483696" y="3408837"/>
                  <a:ext cx="130727" cy="130727"/>
                </a:xfrm>
                <a:prstGeom prst="ellipse">
                  <a:avLst/>
                </a:prstGeom>
                <a:noFill/>
                <a:ln w="3810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68580" tIns="34290" rIns="68580" bIns="34290" rtlCol="0" anchor="ctr">
                  <a:normAutofit fontScale="25000" lnSpcReduction="20000"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" name="ïşḻíde"/>
                <p:cNvSpPr txBox="1"/>
                <p:nvPr/>
              </p:nvSpPr>
              <p:spPr bwMode="auto">
                <a:xfrm>
                  <a:off x="662657" y="4016086"/>
                  <a:ext cx="2856646" cy="469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68580" tIns="34290" rIns="68580" bIns="3429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文件输入</a:t>
                  </a:r>
                  <a:endPara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íšḷîḓé"/>
                <p:cNvSpPr txBox="1"/>
                <p:nvPr/>
              </p:nvSpPr>
              <p:spPr bwMode="auto">
                <a:xfrm>
                  <a:off x="3328014" y="2462926"/>
                  <a:ext cx="2856646" cy="469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68580" tIns="34290" rIns="68580" bIns="3429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文件报错</a:t>
                  </a:r>
                  <a:endPara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3" name="ïŝļíḓé"/>
                <p:cNvGrpSpPr/>
                <p:nvPr/>
              </p:nvGrpSpPr>
              <p:grpSpPr>
                <a:xfrm>
                  <a:off x="5994006" y="4015451"/>
                  <a:ext cx="2857281" cy="1530887"/>
                  <a:chOff x="1137914" y="4192393"/>
                  <a:chExt cx="2687991" cy="1440184"/>
                </a:xfrm>
              </p:grpSpPr>
              <p:sp>
                <p:nvSpPr>
                  <p:cNvPr id="24" name="ïS1iḍè"/>
                  <p:cNvSpPr txBox="1"/>
                  <p:nvPr/>
                </p:nvSpPr>
                <p:spPr bwMode="auto">
                  <a:xfrm>
                    <a:off x="1138511" y="4192393"/>
                    <a:ext cx="2687394" cy="4418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68580" tIns="34290" rIns="68580" bIns="34290" anchor="b">
                    <a:normAutofit/>
                  </a:bodyPr>
                  <a:lstStyle>
                    <a:defPPr>
                      <a:defRPr lang="zh-CN"/>
                    </a:defPPr>
                    <a:lvl1pPr marL="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ctr" defTabSz="913765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a:t>绘图</a:t>
                    </a:r>
                    <a:endParaRPr kumimoji="0" lang="zh-CN" alt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" name="îṣlïḓe"/>
                  <p:cNvSpPr/>
                  <p:nvPr/>
                </p:nvSpPr>
                <p:spPr bwMode="auto">
                  <a:xfrm>
                    <a:off x="1137914" y="4765622"/>
                    <a:ext cx="2687394" cy="8669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68580" tIns="34290" rIns="68580" bIns="3429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3765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ctr" defTabSz="913765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zh-CN" sz="82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cxnSp>
            <p:nvCxnSpPr>
              <p:cNvPr id="21" name="直接连接符 20"/>
              <p:cNvCxnSpPr/>
              <p:nvPr/>
            </p:nvCxnSpPr>
            <p:spPr>
              <a:xfrm rot="16200000" flipV="1">
                <a:off x="14406" y="4101"/>
                <a:ext cx="0" cy="2598"/>
              </a:xfrm>
              <a:prstGeom prst="line">
                <a:avLst/>
              </a:prstGeom>
              <a:noFill/>
              <a:ln w="3810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işḷïḓè"/>
              <p:cNvSpPr/>
              <p:nvPr/>
            </p:nvSpPr>
            <p:spPr>
              <a:xfrm rot="10800000" flipV="1">
                <a:off x="16085" y="4855"/>
                <a:ext cx="1091" cy="10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/>
              </a:bodyPr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4</a:t>
                </a:r>
                <a:endPara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6" name="ïS1iḍè"/>
            <p:cNvSpPr txBox="1"/>
            <p:nvPr/>
          </p:nvSpPr>
          <p:spPr bwMode="auto">
            <a:xfrm>
              <a:off x="14381" y="3720"/>
              <a:ext cx="4499" cy="74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结果保存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713767e3-dc35-40d0-8e00-b7b14660c07e"/>
</p:tagLst>
</file>

<file path=ppt/tags/tag2.xml><?xml version="1.0" encoding="utf-8"?>
<p:tagLst xmlns:p="http://schemas.openxmlformats.org/presentationml/2006/main">
  <p:tag name="KSO_WM_UNIT_PLACING_PICTURE_USER_VIEWPORT" val="{&quot;height&quot;:8397,&quot;width&quot;:17376}"/>
</p:tagLst>
</file>

<file path=ppt/tags/tag3.xml><?xml version="1.0" encoding="utf-8"?>
<p:tagLst xmlns:p="http://schemas.openxmlformats.org/presentationml/2006/main">
  <p:tag name="ISLIDE.DIAGRAM" val="2deb0431-897a-4eb7-8a86-c7725a9b19df"/>
</p:tagLst>
</file>

<file path=ppt/tags/tag4.xml><?xml version="1.0" encoding="utf-8"?>
<p:tagLst xmlns:p="http://schemas.openxmlformats.org/presentationml/2006/main">
  <p:tag name="ISLIDE.DIAGRAM" val="ea8196ce-cd1a-4fec-a71d-d24a165c23f2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430*2910*659*6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e40fa917-312c-4302-8b43-b62bb8434e90"/>
</p:tagLst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D61E42"/>
      </a:accent1>
      <a:accent2>
        <a:srgbClr val="0181B5"/>
      </a:accent2>
      <a:accent3>
        <a:srgbClr val="8C1670"/>
      </a:accent3>
      <a:accent4>
        <a:srgbClr val="008A9F"/>
      </a:accent4>
      <a:accent5>
        <a:srgbClr val="14438A"/>
      </a:accent5>
      <a:accent6>
        <a:srgbClr val="116584"/>
      </a:accent6>
      <a:hlink>
        <a:srgbClr val="86BC2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1696</Words>
  <Application>WPS 演示</Application>
  <PresentationFormat>自定义</PresentationFormat>
  <Paragraphs>242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Segoe UI Light</vt:lpstr>
      <vt:lpstr>微软雅黑</vt:lpstr>
      <vt:lpstr>Impact</vt:lpstr>
      <vt:lpstr>黑体</vt:lpstr>
      <vt:lpstr>Arial Unicode MS</vt:lpstr>
      <vt:lpstr>Calibri</vt:lpstr>
      <vt:lpstr>Wingdings</vt:lpstr>
      <vt:lpstr>主题5</vt:lpstr>
      <vt:lpstr>OfficePLUS</vt:lpstr>
      <vt:lpstr>BoxPlot&amp;ViolinPlot</vt:lpstr>
      <vt:lpstr>PowerPoint 演示文稿</vt:lpstr>
      <vt:lpstr>简介</vt:lpstr>
      <vt:lpstr>PowerPoint 演示文稿</vt:lpstr>
      <vt:lpstr>PowerPoint 演示文稿</vt:lpstr>
      <vt:lpstr>HELP文档</vt:lpstr>
      <vt:lpstr>PowerPoint 演示文稿</vt:lpstr>
      <vt:lpstr>功能展示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基本代码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Lone Ranger</cp:lastModifiedBy>
  <cp:revision>50</cp:revision>
  <cp:lastPrinted>2017-10-26T16:00:00Z</cp:lastPrinted>
  <dcterms:created xsi:type="dcterms:W3CDTF">2017-10-26T16:00:00Z</dcterms:created>
  <dcterms:modified xsi:type="dcterms:W3CDTF">2021-10-29T07:19:08Z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2018-11-16T07:35:48.1262661Z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DE80191ECF7F4F269CC3D1B0E5F72334</vt:lpwstr>
  </property>
  <property fmtid="{D5CDD505-2E9C-101B-9397-08002B2CF9AE}" pid="12" name="KSOProductBuildVer">
    <vt:lpwstr>2052-11.1.0.10700</vt:lpwstr>
  </property>
</Properties>
</file>